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2" roundtripDataSignature="AMtx7miRVU+btgZpj6XfG8enu424fis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A9A8A5-91C4-400A-935B-E140E66C8EB6}">
  <a:tblStyle styleId="{DEA9A8A5-91C4-400A-935B-E140E66C8EB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2" Type="http://customschemas.google.com/relationships/presentationmetadata" Target="metadata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300" name="Google Shape;130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8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0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6" name="Google Shape;46;p1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1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1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1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1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2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6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5.png"/><Relationship Id="rId6" Type="http://schemas.openxmlformats.org/officeDocument/2006/relationships/image" Target="../media/image18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8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83.png"/><Relationship Id="rId8" Type="http://schemas.openxmlformats.org/officeDocument/2006/relationships/image" Target="../media/image19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8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7.png"/><Relationship Id="rId8" Type="http://schemas.openxmlformats.org/officeDocument/2006/relationships/image" Target="../media/image1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80.png"/><Relationship Id="rId8" Type="http://schemas.openxmlformats.org/officeDocument/2006/relationships/image" Target="../media/image17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7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91.png"/><Relationship Id="rId8" Type="http://schemas.openxmlformats.org/officeDocument/2006/relationships/image" Target="../media/image179.png"/></Relationships>
</file>

<file path=ppt/slides/_rels/slide1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6.png"/><Relationship Id="rId1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4.png"/><Relationship Id="rId4" Type="http://schemas.openxmlformats.org/officeDocument/2006/relationships/image" Target="../media/image7.png"/><Relationship Id="rId9" Type="http://schemas.openxmlformats.org/officeDocument/2006/relationships/image" Target="../media/image193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7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84.png"/><Relationship Id="rId8" Type="http://schemas.openxmlformats.org/officeDocument/2006/relationships/image" Target="../media/image18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7.png"/><Relationship Id="rId8" Type="http://schemas.openxmlformats.org/officeDocument/2006/relationships/image" Target="../media/image19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96.png"/><Relationship Id="rId8" Type="http://schemas.openxmlformats.org/officeDocument/2006/relationships/image" Target="../media/image19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0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00.png"/><Relationship Id="rId8" Type="http://schemas.openxmlformats.org/officeDocument/2006/relationships/image" Target="../media/image19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7.png"/><Relationship Id="rId8" Type="http://schemas.openxmlformats.org/officeDocument/2006/relationships/image" Target="../media/image19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9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97.png"/><Relationship Id="rId8" Type="http://schemas.openxmlformats.org/officeDocument/2006/relationships/image" Target="../media/image20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0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05.png"/><Relationship Id="rId8" Type="http://schemas.openxmlformats.org/officeDocument/2006/relationships/image" Target="../media/image204.png"/></Relationships>
</file>

<file path=ppt/slides/_rels/slide1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1.png"/><Relationship Id="rId10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0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7.png"/><Relationship Id="rId8" Type="http://schemas.openxmlformats.org/officeDocument/2006/relationships/image" Target="../media/image202.png"/></Relationships>
</file>

<file path=ppt/slides/_rels/slide1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3.png"/><Relationship Id="rId1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0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7.png"/><Relationship Id="rId8" Type="http://schemas.openxmlformats.org/officeDocument/2006/relationships/image" Target="../media/image21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5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14.png"/><Relationship Id="rId8" Type="http://schemas.openxmlformats.org/officeDocument/2006/relationships/image" Target="../media/image2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3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7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8.png"/><Relationship Id="rId6" Type="http://schemas.openxmlformats.org/officeDocument/2006/relationships/image" Target="../media/image62.png"/><Relationship Id="rId7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6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1.png"/><Relationship Id="rId6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6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78.png"/><Relationship Id="rId7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86.png"/><Relationship Id="rId7" Type="http://schemas.openxmlformats.org/officeDocument/2006/relationships/image" Target="../media/image69.png"/><Relationship Id="rId8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Relationship Id="rId7" Type="http://schemas.openxmlformats.org/officeDocument/2006/relationships/image" Target="../media/image80.png"/><Relationship Id="rId8" Type="http://schemas.openxmlformats.org/officeDocument/2006/relationships/image" Target="../media/image8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hyperlink" Target="http://jquery.com/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85.png"/><Relationship Id="rId7" Type="http://schemas.openxmlformats.org/officeDocument/2006/relationships/image" Target="../media/image79.png"/><Relationship Id="rId8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96.png"/><Relationship Id="rId7" Type="http://schemas.openxmlformats.org/officeDocument/2006/relationships/image" Target="../media/image95.png"/><Relationship Id="rId8" Type="http://schemas.openxmlformats.org/officeDocument/2006/relationships/image" Target="../media/image9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96.png"/><Relationship Id="rId7" Type="http://schemas.openxmlformats.org/officeDocument/2006/relationships/image" Target="../media/image82.png"/><Relationship Id="rId8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96.png"/><Relationship Id="rId7" Type="http://schemas.openxmlformats.org/officeDocument/2006/relationships/image" Target="../media/image84.png"/><Relationship Id="rId8" Type="http://schemas.openxmlformats.org/officeDocument/2006/relationships/image" Target="../media/image8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87.png"/><Relationship Id="rId7" Type="http://schemas.openxmlformats.org/officeDocument/2006/relationships/image" Target="../media/image94.png"/><Relationship Id="rId8" Type="http://schemas.openxmlformats.org/officeDocument/2006/relationships/image" Target="../media/image10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89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5.png"/><Relationship Id="rId5" Type="http://schemas.openxmlformats.org/officeDocument/2006/relationships/image" Target="../media/image100.png"/><Relationship Id="rId6" Type="http://schemas.openxmlformats.org/officeDocument/2006/relationships/image" Target="../media/image89.png"/><Relationship Id="rId7" Type="http://schemas.openxmlformats.org/officeDocument/2006/relationships/image" Target="../media/image106.png"/><Relationship Id="rId8" Type="http://schemas.openxmlformats.org/officeDocument/2006/relationships/image" Target="../media/image10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89.png"/><Relationship Id="rId7" Type="http://schemas.openxmlformats.org/officeDocument/2006/relationships/image" Target="../media/image1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107.png"/><Relationship Id="rId7" Type="http://schemas.openxmlformats.org/officeDocument/2006/relationships/image" Target="../media/image10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108.png"/><Relationship Id="rId7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0.png"/><Relationship Id="rId6" Type="http://schemas.openxmlformats.org/officeDocument/2006/relationships/image" Target="../media/image118.png"/><Relationship Id="rId7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0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2.png"/><Relationship Id="rId7" Type="http://schemas.openxmlformats.org/officeDocument/2006/relationships/image" Target="../media/image114.png"/><Relationship Id="rId8" Type="http://schemas.openxmlformats.org/officeDocument/2006/relationships/image" Target="../media/image11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5.png"/><Relationship Id="rId7" Type="http://schemas.openxmlformats.org/officeDocument/2006/relationships/image" Target="../media/image112.png"/><Relationship Id="rId8" Type="http://schemas.openxmlformats.org/officeDocument/2006/relationships/image" Target="../media/image114.png"/></Relationships>
</file>

<file path=ppt/slides/_rels/slide7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7.png"/><Relationship Id="rId5" Type="http://schemas.openxmlformats.org/officeDocument/2006/relationships/image" Target="../media/image113.png"/><Relationship Id="rId6" Type="http://schemas.openxmlformats.org/officeDocument/2006/relationships/image" Target="../media/image120.png"/><Relationship Id="rId7" Type="http://schemas.openxmlformats.org/officeDocument/2006/relationships/image" Target="../media/image138.png"/><Relationship Id="rId8" Type="http://schemas.openxmlformats.org/officeDocument/2006/relationships/image" Target="../media/image116.png"/></Relationships>
</file>

<file path=ppt/slides/_rels/slide7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7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34.png"/><Relationship Id="rId8" Type="http://schemas.openxmlformats.org/officeDocument/2006/relationships/image" Target="../media/image12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27.png"/><Relationship Id="rId8" Type="http://schemas.openxmlformats.org/officeDocument/2006/relationships/image" Target="../media/image12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6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24.png"/><Relationship Id="rId8" Type="http://schemas.openxmlformats.org/officeDocument/2006/relationships/image" Target="../media/image1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3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1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28.png"/><Relationship Id="rId8" Type="http://schemas.openxmlformats.org/officeDocument/2006/relationships/image" Target="../media/image1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Relationship Id="rId5" Type="http://schemas.openxmlformats.org/officeDocument/2006/relationships/image" Target="../media/image113.png"/><Relationship Id="rId6" Type="http://schemas.openxmlformats.org/officeDocument/2006/relationships/image" Target="../media/image112.png"/><Relationship Id="rId7" Type="http://schemas.openxmlformats.org/officeDocument/2006/relationships/image" Target="../media/image123.png"/><Relationship Id="rId8" Type="http://schemas.openxmlformats.org/officeDocument/2006/relationships/image" Target="../media/image14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3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42.png"/><Relationship Id="rId7" Type="http://schemas.openxmlformats.org/officeDocument/2006/relationships/image" Target="../media/image145.png"/><Relationship Id="rId8" Type="http://schemas.openxmlformats.org/officeDocument/2006/relationships/image" Target="../media/image135.png"/></Relationships>
</file>

<file path=ppt/slides/_rels/slide8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7.png"/><Relationship Id="rId5" Type="http://schemas.openxmlformats.org/officeDocument/2006/relationships/image" Target="../media/image113.png"/><Relationship Id="rId6" Type="http://schemas.openxmlformats.org/officeDocument/2006/relationships/image" Target="../media/image144.png"/><Relationship Id="rId7" Type="http://schemas.openxmlformats.org/officeDocument/2006/relationships/image" Target="../media/image141.png"/><Relationship Id="rId8" Type="http://schemas.openxmlformats.org/officeDocument/2006/relationships/image" Target="../media/image14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Relationship Id="rId4" Type="http://schemas.openxmlformats.org/officeDocument/2006/relationships/image" Target="../media/image113.png"/><Relationship Id="rId5" Type="http://schemas.openxmlformats.org/officeDocument/2006/relationships/image" Target="../media/image144.png"/><Relationship Id="rId6" Type="http://schemas.openxmlformats.org/officeDocument/2006/relationships/image" Target="../media/image135.png"/><Relationship Id="rId7" Type="http://schemas.openxmlformats.org/officeDocument/2006/relationships/image" Target="../media/image153.png"/><Relationship Id="rId8" Type="http://schemas.openxmlformats.org/officeDocument/2006/relationships/image" Target="../media/image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3.png"/><Relationship Id="rId5" Type="http://schemas.openxmlformats.org/officeDocument/2006/relationships/image" Target="../media/image113.png"/><Relationship Id="rId6" Type="http://schemas.openxmlformats.org/officeDocument/2006/relationships/image" Target="../media/image141.png"/><Relationship Id="rId7" Type="http://schemas.openxmlformats.org/officeDocument/2006/relationships/image" Target="../media/image135.png"/><Relationship Id="rId8" Type="http://schemas.openxmlformats.org/officeDocument/2006/relationships/image" Target="../media/image1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9.png"/><Relationship Id="rId5" Type="http://schemas.openxmlformats.org/officeDocument/2006/relationships/image" Target="../media/image113.png"/><Relationship Id="rId6" Type="http://schemas.openxmlformats.org/officeDocument/2006/relationships/image" Target="../media/image137.png"/><Relationship Id="rId7" Type="http://schemas.openxmlformats.org/officeDocument/2006/relationships/image" Target="../media/image135.png"/><Relationship Id="rId8" Type="http://schemas.openxmlformats.org/officeDocument/2006/relationships/image" Target="../media/image14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3.png"/><Relationship Id="rId7" Type="http://schemas.openxmlformats.org/officeDocument/2006/relationships/image" Target="../media/image13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5.png"/><Relationship Id="rId5" Type="http://schemas.openxmlformats.org/officeDocument/2006/relationships/image" Target="../media/image113.png"/><Relationship Id="rId6" Type="http://schemas.openxmlformats.org/officeDocument/2006/relationships/image" Target="../media/image150.png"/><Relationship Id="rId7" Type="http://schemas.openxmlformats.org/officeDocument/2006/relationships/image" Target="../media/image159.png"/><Relationship Id="rId8" Type="http://schemas.openxmlformats.org/officeDocument/2006/relationships/image" Target="../media/image1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6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3.png"/><Relationship Id="rId7" Type="http://schemas.openxmlformats.org/officeDocument/2006/relationships/image" Target="../media/image150.png"/><Relationship Id="rId8" Type="http://schemas.openxmlformats.org/officeDocument/2006/relationships/image" Target="../media/image15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5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58.png"/><Relationship Id="rId7" Type="http://schemas.openxmlformats.org/officeDocument/2006/relationships/image" Target="../media/image15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51.png"/><Relationship Id="rId7" Type="http://schemas.openxmlformats.org/officeDocument/2006/relationships/image" Target="../media/image15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61.png"/><Relationship Id="rId7" Type="http://schemas.openxmlformats.org/officeDocument/2006/relationships/image" Target="../media/image157.png"/><Relationship Id="rId8" Type="http://schemas.openxmlformats.org/officeDocument/2006/relationships/image" Target="../media/image1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7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60.png"/><Relationship Id="rId5" Type="http://schemas.openxmlformats.org/officeDocument/2006/relationships/image" Target="../media/image113.png"/><Relationship Id="rId6" Type="http://schemas.openxmlformats.org/officeDocument/2006/relationships/image" Target="../media/image165.png"/><Relationship Id="rId7" Type="http://schemas.openxmlformats.org/officeDocument/2006/relationships/image" Target="../media/image164.png"/><Relationship Id="rId8" Type="http://schemas.openxmlformats.org/officeDocument/2006/relationships/image" Target="../media/image17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3.png"/><Relationship Id="rId6" Type="http://schemas.openxmlformats.org/officeDocument/2006/relationships/image" Target="../media/image165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</file>

<file path=ppt/slides/_rels/slide9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3.png"/><Relationship Id="rId4" Type="http://schemas.openxmlformats.org/officeDocument/2006/relationships/image" Target="../media/image7.png"/><Relationship Id="rId9" Type="http://schemas.openxmlformats.org/officeDocument/2006/relationships/image" Target="../media/image168.png"/><Relationship Id="rId5" Type="http://schemas.openxmlformats.org/officeDocument/2006/relationships/image" Target="../media/image6.png"/><Relationship Id="rId6" Type="http://schemas.openxmlformats.org/officeDocument/2006/relationships/image" Target="../media/image113.png"/><Relationship Id="rId7" Type="http://schemas.openxmlformats.org/officeDocument/2006/relationships/image" Target="../media/image165.png"/><Relationship Id="rId8" Type="http://schemas.openxmlformats.org/officeDocument/2006/relationships/image" Target="../media/image16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977900" y="103028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0" i="0" lang="en-US" sz="8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TIPPING</a:t>
            </a:r>
            <a:r>
              <a:rPr b="0" i="0" lang="en-US" sz="8800" u="none">
                <a:solidFill>
                  <a:srgbClr val="203864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8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OINT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5410200"/>
            <a:ext cx="9144000" cy="928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이연호 / 홍재혁 / 이상국 / 허준영 / 송혜진 / 김태유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0" y="0"/>
            <a:ext cx="12192000" cy="244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0" y="6643687"/>
            <a:ext cx="12192000" cy="244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92" name="Google Shape;92;p1"/>
          <p:cNvPicPr preferRelativeResize="0"/>
          <p:nvPr/>
        </p:nvPicPr>
        <p:blipFill rotWithShape="1">
          <a:blip r:embed="rId3">
            <a:alphaModFix/>
          </a:blip>
          <a:srcRect b="27124" l="0" r="0" t="25913"/>
          <a:stretch/>
        </p:blipFill>
        <p:spPr>
          <a:xfrm>
            <a:off x="5349875" y="1260475"/>
            <a:ext cx="7637462" cy="5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53" name="Google Shape;253;p10"/>
          <p:cNvGraphicFramePr/>
          <p:nvPr/>
        </p:nvGraphicFramePr>
        <p:xfrm>
          <a:off x="2495550" y="19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1790700"/>
                <a:gridCol w="1106475"/>
                <a:gridCol w="971550"/>
                <a:gridCol w="3802050"/>
              </a:tblGrid>
              <a:tr h="3190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TPPROJECTCATEGORY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(프로젝트 카테고리 테이블)</a:t>
                      </a:r>
                      <a:endParaRPr/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tppCategory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이름(영문)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tppCategoryName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이름(국문)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4" name="Google Shape;254;p10"/>
          <p:cNvGraphicFramePr/>
          <p:nvPr/>
        </p:nvGraphicFramePr>
        <p:xfrm>
          <a:off x="2495550" y="3852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2236775"/>
                <a:gridCol w="981075"/>
                <a:gridCol w="1047750"/>
                <a:gridCol w="3341675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BankList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3190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(공지사항 게시판정보 테이블)</a:t>
                      </a:r>
                      <a:endParaRPr/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tpNoticeNum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번호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tpNoticeTitle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제목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tpNoticeContents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 게시글 내용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tpNoticeWriter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10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57" name="Google Shape;257;p10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1559" name="Google Shape;1559;p100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560" name="Google Shape;156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00"/>
          <p:cNvSpPr/>
          <p:nvPr/>
        </p:nvSpPr>
        <p:spPr>
          <a:xfrm>
            <a:off x="8616950" y="6427787"/>
            <a:ext cx="350837" cy="3857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p100"/>
          <p:cNvSpPr/>
          <p:nvPr/>
        </p:nvSpPr>
        <p:spPr>
          <a:xfrm>
            <a:off x="9012237" y="6427787"/>
            <a:ext cx="350837" cy="3857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3" name="Google Shape;1563;p100"/>
          <p:cNvSpPr/>
          <p:nvPr/>
        </p:nvSpPr>
        <p:spPr>
          <a:xfrm>
            <a:off x="9407525" y="6427787"/>
            <a:ext cx="352425" cy="3857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64" name="Google Shape;1564;p100"/>
          <p:cNvGrpSpPr/>
          <p:nvPr/>
        </p:nvGrpSpPr>
        <p:grpSpPr>
          <a:xfrm>
            <a:off x="544512" y="1890712"/>
            <a:ext cx="11041062" cy="3203575"/>
            <a:chOff x="545104" y="1820002"/>
            <a:chExt cx="11039781" cy="3204367"/>
          </a:xfrm>
        </p:grpSpPr>
        <p:pic>
          <p:nvPicPr>
            <p:cNvPr descr="C:\Users\kosta\Desktop\f.PNG" id="1565" name="Google Shape;1565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104" y="1820002"/>
              <a:ext cx="3455377" cy="3204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osta\Desktop\g.PNG" id="1566" name="Google Shape;1566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05988" y="1855171"/>
              <a:ext cx="3439988" cy="311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osta\Desktop\t.PNG" id="1567" name="Google Shape;1567;p1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3450" y="1837587"/>
              <a:ext cx="3991435" cy="31564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68" name="Google Shape;1568;p100"/>
          <p:cNvCxnSpPr/>
          <p:nvPr/>
        </p:nvCxnSpPr>
        <p:spPr>
          <a:xfrm rot="10800000">
            <a:off x="3138487" y="3990975"/>
            <a:ext cx="5653087" cy="243681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1569" name="Google Shape;1569;p100"/>
          <p:cNvCxnSpPr/>
          <p:nvPr/>
        </p:nvCxnSpPr>
        <p:spPr>
          <a:xfrm rot="10800000">
            <a:off x="6602412" y="4035425"/>
            <a:ext cx="2586037" cy="239236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1570" name="Google Shape;1570;p100"/>
          <p:cNvCxnSpPr/>
          <p:nvPr/>
        </p:nvCxnSpPr>
        <p:spPr>
          <a:xfrm rot="10800000">
            <a:off x="9574212" y="3552825"/>
            <a:ext cx="9525" cy="287496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1571" name="Google Shape;1571;p100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1576" name="Google Shape;1576;p101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577" name="Google Shape;157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3387" y="1746250"/>
            <a:ext cx="3944937" cy="425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8250" y="1746250"/>
            <a:ext cx="3946525" cy="4252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01"/>
          <p:cNvSpPr txBox="1"/>
          <p:nvPr/>
        </p:nvSpPr>
        <p:spPr>
          <a:xfrm>
            <a:off x="334962" y="1801812"/>
            <a:ext cx="1970087" cy="33813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페이지일 경우</a:t>
            </a:r>
            <a:endParaRPr/>
          </a:p>
        </p:txBody>
      </p:sp>
      <p:sp>
        <p:nvSpPr>
          <p:cNvPr id="1581" name="Google Shape;1581;p101"/>
          <p:cNvSpPr txBox="1"/>
          <p:nvPr/>
        </p:nvSpPr>
        <p:spPr>
          <a:xfrm>
            <a:off x="5951537" y="1736725"/>
            <a:ext cx="3273425" cy="33813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상세보기 페이지일 경우</a:t>
            </a:r>
            <a:endParaRPr/>
          </a:p>
        </p:txBody>
      </p:sp>
      <p:sp>
        <p:nvSpPr>
          <p:cNvPr id="1582" name="Google Shape;1582;p101"/>
          <p:cNvSpPr txBox="1"/>
          <p:nvPr/>
        </p:nvSpPr>
        <p:spPr>
          <a:xfrm>
            <a:off x="7732712" y="3213100"/>
            <a:ext cx="3384550" cy="230346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101"/>
          <p:cNvSpPr txBox="1"/>
          <p:nvPr/>
        </p:nvSpPr>
        <p:spPr>
          <a:xfrm>
            <a:off x="7732712" y="5537200"/>
            <a:ext cx="3760787" cy="30638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프로젝트 이미지/타이틀/펀딩기간 호출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1588" name="Google Shape;1588;p102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589" name="Google Shape;1589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25" y="1895475"/>
            <a:ext cx="11161712" cy="325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02"/>
          <p:cNvSpPr txBox="1"/>
          <p:nvPr/>
        </p:nvSpPr>
        <p:spPr>
          <a:xfrm>
            <a:off x="263525" y="5721350"/>
            <a:ext cx="11664950" cy="400050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b="1" i="0" lang="en-US" sz="20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C태그를 활용한 프로젝트 상세 페이지 일 때와 일반페이지 일 때를 구분해서 Meta property를 지정 </a:t>
            </a:r>
            <a:endParaRPr/>
          </a:p>
        </p:txBody>
      </p:sp>
      <p:sp>
        <p:nvSpPr>
          <p:cNvPr id="1592" name="Google Shape;1592;p102"/>
          <p:cNvSpPr txBox="1"/>
          <p:nvPr/>
        </p:nvSpPr>
        <p:spPr>
          <a:xfrm>
            <a:off x="982662" y="2708275"/>
            <a:ext cx="10729912" cy="100806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3" name="Google Shape;1593;p102"/>
          <p:cNvSpPr txBox="1"/>
          <p:nvPr/>
        </p:nvSpPr>
        <p:spPr>
          <a:xfrm>
            <a:off x="982662" y="3927475"/>
            <a:ext cx="8497887" cy="9604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p102"/>
          <p:cNvSpPr txBox="1"/>
          <p:nvPr/>
        </p:nvSpPr>
        <p:spPr>
          <a:xfrm>
            <a:off x="5634037" y="4081462"/>
            <a:ext cx="3846512" cy="30638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일반페이지의 경우 디폴트 이미지로 대체한다</a:t>
            </a:r>
            <a:endParaRPr/>
          </a:p>
        </p:txBody>
      </p:sp>
      <p:sp>
        <p:nvSpPr>
          <p:cNvPr id="1595" name="Google Shape;1595;p102"/>
          <p:cNvSpPr txBox="1"/>
          <p:nvPr/>
        </p:nvSpPr>
        <p:spPr>
          <a:xfrm>
            <a:off x="982662" y="2379662"/>
            <a:ext cx="6188075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상세페이지일 경우 해당 프로젝트의 이미지와 정보들을 활용한다.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1600" name="Google Shape;1600;p103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01" name="Google Shape;160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62" y="1700212"/>
            <a:ext cx="7705725" cy="448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03"/>
          <p:cNvSpPr txBox="1"/>
          <p:nvPr/>
        </p:nvSpPr>
        <p:spPr>
          <a:xfrm>
            <a:off x="550862" y="4410075"/>
            <a:ext cx="8066087" cy="18573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4" name="Google Shape;1604;p103"/>
          <p:cNvSpPr txBox="1"/>
          <p:nvPr/>
        </p:nvSpPr>
        <p:spPr>
          <a:xfrm>
            <a:off x="7391400" y="1736725"/>
            <a:ext cx="4752975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일반페이지의 프로젝트 상세페이지 URL 구분해서 초기화</a:t>
            </a:r>
            <a:endParaRPr/>
          </a:p>
        </p:txBody>
      </p:sp>
      <p:sp>
        <p:nvSpPr>
          <p:cNvPr id="1605" name="Google Shape;1605;p103"/>
          <p:cNvSpPr txBox="1"/>
          <p:nvPr/>
        </p:nvSpPr>
        <p:spPr>
          <a:xfrm>
            <a:off x="3359150" y="3051175"/>
            <a:ext cx="2089150" cy="30638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 값 encoding 처리</a:t>
            </a:r>
            <a:endParaRPr/>
          </a:p>
        </p:txBody>
      </p:sp>
      <p:sp>
        <p:nvSpPr>
          <p:cNvPr id="1606" name="Google Shape;1606;p103"/>
          <p:cNvSpPr txBox="1"/>
          <p:nvPr/>
        </p:nvSpPr>
        <p:spPr>
          <a:xfrm>
            <a:off x="766762" y="3051175"/>
            <a:ext cx="2520950" cy="1619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07" name="Google Shape;1607;p103"/>
          <p:cNvCxnSpPr/>
          <p:nvPr/>
        </p:nvCxnSpPr>
        <p:spPr>
          <a:xfrm>
            <a:off x="2711450" y="3295650"/>
            <a:ext cx="2447925" cy="142875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608" name="Google Shape;1608;p103"/>
          <p:cNvSpPr txBox="1"/>
          <p:nvPr/>
        </p:nvSpPr>
        <p:spPr>
          <a:xfrm>
            <a:off x="8724900" y="4430712"/>
            <a:ext cx="3203575" cy="52228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공유하기 Function (페이스북/트위터/구글플러스)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613" name="Google Shape;161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614" name="Google Shape;1614;p10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15" name="Google Shape;1615;p104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04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0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/>
          </a:p>
        </p:txBody>
      </p:sp>
      <p:pic>
        <p:nvPicPr>
          <p:cNvPr descr="C:\Users\kosta\Desktop\1.PNG" id="1617" name="Google Shape;1617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04"/>
          <p:cNvSpPr/>
          <p:nvPr/>
        </p:nvSpPr>
        <p:spPr>
          <a:xfrm>
            <a:off x="3586162" y="6532562"/>
            <a:ext cx="739775" cy="1666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623" name="Google Shape;162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624" name="Google Shape;1624;p105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25" name="Google Shape;1625;p105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05"/>
          <p:cNvSpPr txBox="1"/>
          <p:nvPr>
            <p:ph idx="1" type="body"/>
          </p:nvPr>
        </p:nvSpPr>
        <p:spPr>
          <a:xfrm>
            <a:off x="1587" y="4365625"/>
            <a:ext cx="1219041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로그인 페이지 입니다.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오직 관리자 아이디로만 로그인 할 수 있도록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하였습니다.</a:t>
            </a:r>
            <a:endParaRPr/>
          </a:p>
        </p:txBody>
      </p:sp>
      <p:pic>
        <p:nvPicPr>
          <p:cNvPr descr="C:\Users\kosta\Desktop\1.PNG" id="1627" name="Google Shape;1627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05"/>
          <p:cNvSpPr/>
          <p:nvPr/>
        </p:nvSpPr>
        <p:spPr>
          <a:xfrm>
            <a:off x="3586162" y="6532562"/>
            <a:ext cx="739775" cy="1666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1629" name="Google Shape;1629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3475" y="2133600"/>
            <a:ext cx="2416175" cy="2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05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로그인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6"/>
          <p:cNvSpPr txBox="1"/>
          <p:nvPr/>
        </p:nvSpPr>
        <p:spPr>
          <a:xfrm>
            <a:off x="4589462" y="2101850"/>
            <a:ext cx="6850062" cy="28305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6" name="Google Shape;1636;p106"/>
          <p:cNvSpPr txBox="1"/>
          <p:nvPr/>
        </p:nvSpPr>
        <p:spPr>
          <a:xfrm>
            <a:off x="633412" y="2101850"/>
            <a:ext cx="3208337" cy="25050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637" name="Google Shape;163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638" name="Google Shape;1638;p106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39" name="Google Shape;1639;p106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06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.PNG" id="1641" name="Google Shape;1641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642" name="Google Shape;1642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6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1644" name="Google Shape;1644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8525" y="2203450"/>
            <a:ext cx="6615112" cy="264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3.PNG" id="1645" name="Google Shape;1645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950" y="2200275"/>
            <a:ext cx="3009900" cy="2316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06"/>
          <p:cNvSpPr txBox="1"/>
          <p:nvPr/>
        </p:nvSpPr>
        <p:spPr>
          <a:xfrm>
            <a:off x="581025" y="4765675"/>
            <a:ext cx="3252787" cy="1363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Script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 false 코드를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 입력된 ID값이나 비밀번호가 없을 경우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 창을 띄어 메시지가 나타나도록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코딩 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7" name="Google Shape;1647;p106"/>
          <p:cNvSpPr txBox="1"/>
          <p:nvPr/>
        </p:nvSpPr>
        <p:spPr>
          <a:xfrm>
            <a:off x="4606925" y="4941887"/>
            <a:ext cx="6850062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ID와 Password를 입력하고 Signin버튼을 클릭 하게 되면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tpAdminLogin.tp를 post방식으로 호출하게 됩니다.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07"/>
          <p:cNvSpPr txBox="1"/>
          <p:nvPr/>
        </p:nvSpPr>
        <p:spPr>
          <a:xfrm>
            <a:off x="1952625" y="2144712"/>
            <a:ext cx="8096250" cy="26384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653" name="Google Shape;165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654" name="Google Shape;1654;p10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55" name="Google Shape;1655;p107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7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.PNG" id="1657" name="Google Shape;1657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658" name="Google Shape;1658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07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660" name="Google Shape;1660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9937" y="2235200"/>
            <a:ext cx="7918450" cy="246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08"/>
          <p:cNvSpPr txBox="1"/>
          <p:nvPr/>
        </p:nvSpPr>
        <p:spPr>
          <a:xfrm>
            <a:off x="5064125" y="1933575"/>
            <a:ext cx="2012950" cy="24542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666" name="Google Shape;166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667" name="Google Shape;1667;p108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68" name="Google Shape;1668;p108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08"/>
          <p:cNvSpPr txBox="1"/>
          <p:nvPr>
            <p:ph idx="1" type="body"/>
          </p:nvPr>
        </p:nvSpPr>
        <p:spPr>
          <a:xfrm>
            <a:off x="0" y="4589462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 페이지 입니다.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 로그인 페이지를 통해서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관리자만 접속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 있으며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리스트에 있는 요청작업을 수행할 수 있습니다</a:t>
            </a:r>
            <a:endParaRPr/>
          </a:p>
        </p:txBody>
      </p:sp>
      <p:pic>
        <p:nvPicPr>
          <p:cNvPr descr="C:\Users\kosta\Desktop\1.PNG" id="1670" name="Google Shape;1670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671" name="Google Shape;1671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08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673" name="Google Shape;1673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3187" y="2033587"/>
            <a:ext cx="1782762" cy="225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08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09"/>
          <p:cNvSpPr txBox="1"/>
          <p:nvPr/>
        </p:nvSpPr>
        <p:spPr>
          <a:xfrm>
            <a:off x="3332162" y="1958975"/>
            <a:ext cx="8502650" cy="31480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109"/>
          <p:cNvSpPr txBox="1"/>
          <p:nvPr/>
        </p:nvSpPr>
        <p:spPr>
          <a:xfrm>
            <a:off x="668337" y="2198687"/>
            <a:ext cx="2012950" cy="24542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681" name="Google Shape;168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682" name="Google Shape;1682;p109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683" name="Google Shape;1683;p109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09"/>
          <p:cNvSpPr txBox="1"/>
          <p:nvPr>
            <p:ph idx="1" type="body"/>
          </p:nvPr>
        </p:nvSpPr>
        <p:spPr>
          <a:xfrm>
            <a:off x="0" y="5168900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조회 페이지는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상태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별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조회할 수 있습니다.</a:t>
            </a:r>
            <a:endParaRPr/>
          </a:p>
        </p:txBody>
      </p:sp>
      <p:pic>
        <p:nvPicPr>
          <p:cNvPr descr="C:\Users\kosta\Desktop\1.PNG" id="1685" name="Google Shape;1685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686" name="Google Shape;1686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09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688" name="Google Shape;1688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400" y="2322512"/>
            <a:ext cx="1782762" cy="225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09"/>
          <p:cNvSpPr/>
          <p:nvPr/>
        </p:nvSpPr>
        <p:spPr>
          <a:xfrm>
            <a:off x="879475" y="2644775"/>
            <a:ext cx="852487" cy="2460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690" name="Google Shape;1690;p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54400" y="2065337"/>
            <a:ext cx="8291512" cy="29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09"/>
          <p:cNvSpPr/>
          <p:nvPr/>
        </p:nvSpPr>
        <p:spPr>
          <a:xfrm>
            <a:off x="2770187" y="3173412"/>
            <a:ext cx="500062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2" name="Google Shape;1692;p109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관리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63" name="Google Shape;263;p11"/>
          <p:cNvGraphicFramePr/>
          <p:nvPr/>
        </p:nvGraphicFramePr>
        <p:xfrm>
          <a:off x="2711450" y="26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2055800"/>
                <a:gridCol w="893750"/>
                <a:gridCol w="2141525"/>
                <a:gridCol w="1855775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3190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(공지사항 게시판정보 테이블)</a:t>
                      </a:r>
                      <a:endParaRPr/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tpNoticeNum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번호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tpNoticeTitle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제목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tpNoticeContents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 게시글 내용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tpNoticeWriter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" name="Google Shape;264;p11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66" name="Google Shape;266;p11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10"/>
          <p:cNvSpPr txBox="1"/>
          <p:nvPr/>
        </p:nvSpPr>
        <p:spPr>
          <a:xfrm>
            <a:off x="2027237" y="3644900"/>
            <a:ext cx="8245475" cy="27368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8" name="Google Shape;1698;p110"/>
          <p:cNvSpPr txBox="1"/>
          <p:nvPr/>
        </p:nvSpPr>
        <p:spPr>
          <a:xfrm>
            <a:off x="1919287" y="1916112"/>
            <a:ext cx="8497887" cy="17287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699" name="Google Shape;169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700" name="Google Shape;1700;p110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01" name="Google Shape;1701;p110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110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프로젝트 카테고리별 보기</a:t>
            </a:r>
            <a:endParaRPr/>
          </a:p>
        </p:txBody>
      </p:sp>
      <p:pic>
        <p:nvPicPr>
          <p:cNvPr descr="C:\Users\kosta\Desktop\1.PNG" id="1703" name="Google Shape;1703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704" name="Google Shape;1704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10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캡처.PNG" id="1706" name="Google Shape;1706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3750" y="2068512"/>
            <a:ext cx="8101012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8.PNG" id="1707" name="Google Shape;1707;p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71700" y="3752850"/>
            <a:ext cx="7924800" cy="248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11"/>
          <p:cNvSpPr txBox="1"/>
          <p:nvPr/>
        </p:nvSpPr>
        <p:spPr>
          <a:xfrm>
            <a:off x="8001000" y="1573212"/>
            <a:ext cx="3103562" cy="45196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3" name="Google Shape;1713;p111"/>
          <p:cNvSpPr txBox="1"/>
          <p:nvPr/>
        </p:nvSpPr>
        <p:spPr>
          <a:xfrm>
            <a:off x="623887" y="1617662"/>
            <a:ext cx="6261100" cy="23828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714" name="Google Shape;171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25" y="1727200"/>
            <a:ext cx="6024562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15" name="Google Shape;171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716" name="Google Shape;1716;p111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17" name="Google Shape;1717;p111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11"/>
          <p:cNvSpPr txBox="1"/>
          <p:nvPr>
            <p:ph idx="1" type="body"/>
          </p:nvPr>
        </p:nvSpPr>
        <p:spPr>
          <a:xfrm>
            <a:off x="738187" y="4070350"/>
            <a:ext cx="6092825" cy="2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이미지를 클릭 시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프로젝트 상세 보기 페이지로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이동되고, 관리자는 이 페이지를 통하여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요청승인, 요청거부, 메시지를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작성할 수 있습니다.</a:t>
            </a:r>
            <a:endParaRPr/>
          </a:p>
        </p:txBody>
      </p:sp>
      <p:pic>
        <p:nvPicPr>
          <p:cNvPr descr="C:\Users\kosta\Desktop\1.PNG" id="1719" name="Google Shape;1719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720" name="Google Shape;1720;p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2" name="Google Shape;1722;p111"/>
          <p:cNvSpPr/>
          <p:nvPr/>
        </p:nvSpPr>
        <p:spPr>
          <a:xfrm>
            <a:off x="790575" y="2524125"/>
            <a:ext cx="571500" cy="430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3" name="Google Shape;1723;p111"/>
          <p:cNvSpPr/>
          <p:nvPr/>
        </p:nvSpPr>
        <p:spPr>
          <a:xfrm>
            <a:off x="7200900" y="2417762"/>
            <a:ext cx="501650" cy="633412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6.PNG" id="1724" name="Google Shape;1724;p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16887" y="1673225"/>
            <a:ext cx="2873375" cy="432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12"/>
          <p:cNvSpPr txBox="1"/>
          <p:nvPr/>
        </p:nvSpPr>
        <p:spPr>
          <a:xfrm>
            <a:off x="2566987" y="2133600"/>
            <a:ext cx="6337300" cy="151130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112"/>
          <p:cNvSpPr txBox="1"/>
          <p:nvPr/>
        </p:nvSpPr>
        <p:spPr>
          <a:xfrm>
            <a:off x="2135187" y="3789362"/>
            <a:ext cx="7273925" cy="20161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731" name="Google Shape;173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732" name="Google Shape;1732;p11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33" name="Google Shape;1733;p112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12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프로젝트 상세보기</a:t>
            </a:r>
            <a:endParaRPr/>
          </a:p>
        </p:txBody>
      </p:sp>
      <p:pic>
        <p:nvPicPr>
          <p:cNvPr descr="C:\Users\kosta\Desktop\1.PNG" id="1735" name="Google Shape;1735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736" name="Google Shape;1736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12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738" name="Google Shape;1738;p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9387" y="2278062"/>
            <a:ext cx="6057900" cy="1273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515.PNG" id="1739" name="Google Shape;1739;p1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7587" y="3919537"/>
            <a:ext cx="6988175" cy="17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13"/>
          <p:cNvSpPr txBox="1"/>
          <p:nvPr/>
        </p:nvSpPr>
        <p:spPr>
          <a:xfrm>
            <a:off x="8001000" y="1573212"/>
            <a:ext cx="2830512" cy="41862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5" name="Google Shape;1745;p113"/>
          <p:cNvSpPr txBox="1"/>
          <p:nvPr/>
        </p:nvSpPr>
        <p:spPr>
          <a:xfrm>
            <a:off x="623887" y="1617662"/>
            <a:ext cx="6261100" cy="23828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746" name="Google Shape;174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25" y="1727200"/>
            <a:ext cx="6024562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47" name="Google Shape;1747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748" name="Google Shape;1748;p113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49" name="Google Shape;1749;p113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13"/>
          <p:cNvSpPr txBox="1"/>
          <p:nvPr>
            <p:ph idx="1" type="body"/>
          </p:nvPr>
        </p:nvSpPr>
        <p:spPr>
          <a:xfrm>
            <a:off x="0" y="4070350"/>
            <a:ext cx="7886700" cy="2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요청 승인을 해 줄 경우 프로젝트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 값이 바뀌며 프로젝트 승인완료 상태인 것만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사용자들이 볼 수 있는 프로젝트게시판에 등록됩니다.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관리자는 상태값을 바꾸어 줄 수 있습니다 .</a:t>
            </a:r>
            <a:endParaRPr/>
          </a:p>
        </p:txBody>
      </p:sp>
      <p:pic>
        <p:nvPicPr>
          <p:cNvPr descr="C:\Users\kosta\Desktop\1.PNG" id="1751" name="Google Shape;1751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752" name="Google Shape;1752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13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113"/>
          <p:cNvSpPr/>
          <p:nvPr/>
        </p:nvSpPr>
        <p:spPr>
          <a:xfrm>
            <a:off x="4748212" y="2259012"/>
            <a:ext cx="1908175" cy="6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113"/>
          <p:cNvSpPr/>
          <p:nvPr/>
        </p:nvSpPr>
        <p:spPr>
          <a:xfrm>
            <a:off x="7200900" y="2417762"/>
            <a:ext cx="501650" cy="633412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756" name="Google Shape;1756;p113"/>
          <p:cNvPicPr preferRelativeResize="0"/>
          <p:nvPr/>
        </p:nvPicPr>
        <p:blipFill rotWithShape="1">
          <a:blip r:embed="rId8">
            <a:alphaModFix/>
          </a:blip>
          <a:srcRect b="0" l="5328" r="1669" t="0"/>
          <a:stretch/>
        </p:blipFill>
        <p:spPr>
          <a:xfrm>
            <a:off x="8135937" y="3721100"/>
            <a:ext cx="2559050" cy="906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2.PNG" id="1757" name="Google Shape;1757;p1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45462" y="4722812"/>
            <a:ext cx="2544762" cy="906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33.PNG" id="1758" name="Google Shape;1758;p1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32762" y="1704975"/>
            <a:ext cx="2552700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4.PNG" id="1759" name="Google Shape;1759;p1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37525" y="2722562"/>
            <a:ext cx="2544762" cy="88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14"/>
          <p:cNvSpPr txBox="1"/>
          <p:nvPr/>
        </p:nvSpPr>
        <p:spPr>
          <a:xfrm>
            <a:off x="447675" y="2205037"/>
            <a:ext cx="3919537" cy="36004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765" name="Google Shape;176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766" name="Google Shape;1766;p11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67" name="Google Shape;1767;p114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14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.PNG" id="1769" name="Google Shape;1769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770" name="Google Shape;1770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14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1772" name="Google Shape;1772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300" y="2347912"/>
            <a:ext cx="3597275" cy="33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14"/>
          <p:cNvSpPr txBox="1"/>
          <p:nvPr/>
        </p:nvSpPr>
        <p:spPr>
          <a:xfrm>
            <a:off x="5591175" y="3937000"/>
            <a:ext cx="5105400" cy="24447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4" name="Google Shape;1774;p114"/>
          <p:cNvSpPr txBox="1"/>
          <p:nvPr/>
        </p:nvSpPr>
        <p:spPr>
          <a:xfrm>
            <a:off x="4776787" y="1538287"/>
            <a:ext cx="6503987" cy="24526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3.PNG" id="1775" name="Google Shape;1775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29187" y="1644650"/>
            <a:ext cx="6230937" cy="221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88566.PNG" id="1776" name="Google Shape;1776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30875" y="4043362"/>
            <a:ext cx="4767262" cy="223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5"/>
          <p:cNvSpPr txBox="1"/>
          <p:nvPr/>
        </p:nvSpPr>
        <p:spPr>
          <a:xfrm>
            <a:off x="3341687" y="2460625"/>
            <a:ext cx="8501062" cy="16795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2" name="Google Shape;1782;p115"/>
          <p:cNvSpPr txBox="1"/>
          <p:nvPr/>
        </p:nvSpPr>
        <p:spPr>
          <a:xfrm>
            <a:off x="668337" y="2054225"/>
            <a:ext cx="2012950" cy="24542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783" name="Google Shape;178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784" name="Google Shape;1784;p115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785" name="Google Shape;1785;p115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15"/>
          <p:cNvSpPr txBox="1"/>
          <p:nvPr>
            <p:ph idx="1" type="body"/>
          </p:nvPr>
        </p:nvSpPr>
        <p:spPr>
          <a:xfrm>
            <a:off x="0" y="487997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회원목록 조회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 시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회원목록 페이지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이동되어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가입한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목록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출력됩니다.</a:t>
            </a:r>
            <a:endParaRPr/>
          </a:p>
        </p:txBody>
      </p:sp>
      <p:pic>
        <p:nvPicPr>
          <p:cNvPr descr="C:\Users\kosta\Desktop\1.PNG" id="1787" name="Google Shape;1787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788" name="Google Shape;1788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15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790" name="Google Shape;1790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400" y="2163762"/>
            <a:ext cx="1782762" cy="225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15"/>
          <p:cNvSpPr/>
          <p:nvPr/>
        </p:nvSpPr>
        <p:spPr>
          <a:xfrm>
            <a:off x="879475" y="2714625"/>
            <a:ext cx="862012" cy="2460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2" name="Google Shape;1792;p115"/>
          <p:cNvSpPr/>
          <p:nvPr/>
        </p:nvSpPr>
        <p:spPr>
          <a:xfrm>
            <a:off x="2770187" y="3014662"/>
            <a:ext cx="500062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793" name="Google Shape;1793;p1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7737" y="2624137"/>
            <a:ext cx="8177212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15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799" name="Google Shape;179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800" name="Google Shape;1800;p116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801" name="Google Shape;1801;p116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16"/>
          <p:cNvSpPr txBox="1"/>
          <p:nvPr>
            <p:ph idx="1" type="body"/>
          </p:nvPr>
        </p:nvSpPr>
        <p:spPr>
          <a:xfrm>
            <a:off x="0" y="4132262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이름 클릭 시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 페이지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넘어갑니다 </a:t>
            </a:r>
            <a:endParaRPr/>
          </a:p>
        </p:txBody>
      </p:sp>
      <p:pic>
        <p:nvPicPr>
          <p:cNvPr descr="C:\Users\kosta\Desktop\1.PNG" id="1803" name="Google Shape;1803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804" name="Google Shape;1804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16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6" name="Google Shape;1806;p116"/>
          <p:cNvSpPr/>
          <p:nvPr/>
        </p:nvSpPr>
        <p:spPr>
          <a:xfrm>
            <a:off x="7419975" y="2673350"/>
            <a:ext cx="501650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7" name="Google Shape;1807;p116"/>
          <p:cNvGrpSpPr/>
          <p:nvPr/>
        </p:nvGrpSpPr>
        <p:grpSpPr>
          <a:xfrm>
            <a:off x="869950" y="2390775"/>
            <a:ext cx="6232525" cy="1231900"/>
            <a:chOff x="131884" y="1696916"/>
            <a:chExt cx="8502161" cy="1679330"/>
          </a:xfrm>
        </p:grpSpPr>
        <p:sp>
          <p:nvSpPr>
            <p:cNvPr id="1808" name="Google Shape;1808;p116"/>
            <p:cNvSpPr txBox="1"/>
            <p:nvPr/>
          </p:nvSpPr>
          <p:spPr>
            <a:xfrm>
              <a:off x="131884" y="1696916"/>
              <a:ext cx="8502161" cy="1679330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11.PNG" id="1809" name="Google Shape;1809;p1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8057" y="1861326"/>
              <a:ext cx="8177212" cy="137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0" name="Google Shape;1810;p116"/>
          <p:cNvGrpSpPr/>
          <p:nvPr/>
        </p:nvGrpSpPr>
        <p:grpSpPr>
          <a:xfrm>
            <a:off x="8229600" y="2005012"/>
            <a:ext cx="2514600" cy="3675062"/>
            <a:chOff x="8229600" y="1688123"/>
            <a:chExt cx="2514600" cy="3675185"/>
          </a:xfrm>
        </p:grpSpPr>
        <p:sp>
          <p:nvSpPr>
            <p:cNvPr id="1811" name="Google Shape;1811;p116"/>
            <p:cNvSpPr txBox="1"/>
            <p:nvPr/>
          </p:nvSpPr>
          <p:spPr>
            <a:xfrm>
              <a:off x="8229600" y="1688123"/>
              <a:ext cx="2514600" cy="3675185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22.PNG" id="1812" name="Google Shape;1812;p1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34619" y="1811582"/>
              <a:ext cx="2301875" cy="342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3" name="Google Shape;1813;p116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7"/>
          <p:cNvSpPr txBox="1"/>
          <p:nvPr/>
        </p:nvSpPr>
        <p:spPr>
          <a:xfrm>
            <a:off x="1774825" y="2060575"/>
            <a:ext cx="8569325" cy="37449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819" name="Google Shape;181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820" name="Google Shape;1820;p11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821" name="Google Shape;1821;p117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17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-  회원목록 조회</a:t>
            </a:r>
            <a:endParaRPr/>
          </a:p>
        </p:txBody>
      </p:sp>
      <p:pic>
        <p:nvPicPr>
          <p:cNvPr descr="C:\Users\kosta\Desktop\1.PNG" id="1823" name="Google Shape;1823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824" name="Google Shape;1824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17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23.PNG" id="1826" name="Google Shape;1826;p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92312" y="2205037"/>
            <a:ext cx="8207375" cy="34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18"/>
          <p:cNvSpPr txBox="1"/>
          <p:nvPr/>
        </p:nvSpPr>
        <p:spPr>
          <a:xfrm>
            <a:off x="2640012" y="4581525"/>
            <a:ext cx="6769100" cy="16557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118"/>
          <p:cNvSpPr txBox="1"/>
          <p:nvPr/>
        </p:nvSpPr>
        <p:spPr>
          <a:xfrm>
            <a:off x="2495550" y="1700212"/>
            <a:ext cx="7056437" cy="28082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833" name="Google Shape;183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834" name="Google Shape;1834;p118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835" name="Google Shape;1835;p118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118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.PNG" id="1837" name="Google Shape;1837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838" name="Google Shape;1838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18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2.PNG" id="1840" name="Google Shape;1840;p1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0012" y="1916112"/>
            <a:ext cx="6775450" cy="2430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5454.PNG" id="1841" name="Google Shape;1841;p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82887" y="4797425"/>
            <a:ext cx="6484937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19"/>
          <p:cNvSpPr txBox="1"/>
          <p:nvPr/>
        </p:nvSpPr>
        <p:spPr>
          <a:xfrm>
            <a:off x="3455987" y="2347912"/>
            <a:ext cx="8404225" cy="21542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7" name="Google Shape;1847;p119"/>
          <p:cNvSpPr txBox="1"/>
          <p:nvPr/>
        </p:nvSpPr>
        <p:spPr>
          <a:xfrm>
            <a:off x="668337" y="2127250"/>
            <a:ext cx="2012950" cy="24542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848" name="Google Shape;184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849" name="Google Shape;1849;p119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850" name="Google Shape;1850;p119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19"/>
          <p:cNvSpPr txBox="1"/>
          <p:nvPr>
            <p:ph idx="1" type="body"/>
          </p:nvPr>
        </p:nvSpPr>
        <p:spPr>
          <a:xfrm>
            <a:off x="0" y="487997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공지사항을 클릭 시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관리자_공지사항 목록으로 이동됩니다.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852" name="Google Shape;1852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853" name="Google Shape;1853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19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855" name="Google Shape;1855;p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400" y="2236787"/>
            <a:ext cx="1782762" cy="225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19"/>
          <p:cNvSpPr/>
          <p:nvPr/>
        </p:nvSpPr>
        <p:spPr>
          <a:xfrm>
            <a:off x="879475" y="3008312"/>
            <a:ext cx="650875" cy="2460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7" name="Google Shape;1857;p119"/>
          <p:cNvSpPr/>
          <p:nvPr/>
        </p:nvSpPr>
        <p:spPr>
          <a:xfrm>
            <a:off x="2847975" y="3087687"/>
            <a:ext cx="501650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858" name="Google Shape;1858;p1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60762" y="2463800"/>
            <a:ext cx="8185150" cy="192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119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관리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2" name="Google Shape;272;p12"/>
          <p:cNvGraphicFramePr/>
          <p:nvPr/>
        </p:nvGraphicFramePr>
        <p:xfrm>
          <a:off x="2528887" y="210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1790700"/>
                <a:gridCol w="1104900"/>
                <a:gridCol w="977900"/>
                <a:gridCol w="3797300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TPPROJECTFUNDINGLIST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LISTNUM(PK)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결제정보테이블ID(PK)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tppId(FK)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프로젝트ID(FK)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TPFID(FK)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일반회원ID(FK)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TPCID(FK)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카드결제ID(FK)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TPAID(FK)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계좌이체정보ID(FK)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tppPayType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타입 : 카드/현금 결제방식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41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tppPayState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CHAR(1)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상태 : p:현금입금요청 / o:결제완료 / r:취소요청 / c:취소완료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tppPayDateTime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일시 : 카드: 결제완료일시 / 현금: 입금확인요청일시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tppPayCancelReqDateTime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현금결제취소요청시, 요청일시 저장후, 결제취소처리 완료시 이용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TPCCID(FK)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카드결제취소ID(FK)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3" name="Google Shape;273;p12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2"/>
          <p:cNvSpPr txBox="1"/>
          <p:nvPr/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75" name="Google Shape;275;p12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864" name="Google Shape;186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865" name="Google Shape;1865;p120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866" name="Google Shape;1866;p120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20"/>
          <p:cNvSpPr txBox="1"/>
          <p:nvPr>
            <p:ph idx="1" type="body"/>
          </p:nvPr>
        </p:nvSpPr>
        <p:spPr>
          <a:xfrm>
            <a:off x="0" y="3833812"/>
            <a:ext cx="7623175" cy="254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관리자는 이 페이지를 통하여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작성과 공지수정, 공지삭제를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 할 수 있습니다.</a:t>
            </a:r>
            <a:endParaRPr/>
          </a:p>
        </p:txBody>
      </p:sp>
      <p:pic>
        <p:nvPicPr>
          <p:cNvPr descr="C:\Users\kosta\Desktop\1.PNG" id="1868" name="Google Shape;1868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869" name="Google Shape;1869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120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1" name="Google Shape;1871;p120"/>
          <p:cNvSpPr/>
          <p:nvPr/>
        </p:nvSpPr>
        <p:spPr>
          <a:xfrm>
            <a:off x="6867525" y="2417762"/>
            <a:ext cx="500062" cy="633412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2" name="Google Shape;1872;p120"/>
          <p:cNvGrpSpPr/>
          <p:nvPr/>
        </p:nvGrpSpPr>
        <p:grpSpPr>
          <a:xfrm>
            <a:off x="1230312" y="2162175"/>
            <a:ext cx="5135562" cy="1222375"/>
            <a:chOff x="3455373" y="2145329"/>
            <a:chExt cx="8405447" cy="2154116"/>
          </a:xfrm>
        </p:grpSpPr>
        <p:sp>
          <p:nvSpPr>
            <p:cNvPr id="1873" name="Google Shape;1873;p120"/>
            <p:cNvSpPr txBox="1"/>
            <p:nvPr/>
          </p:nvSpPr>
          <p:spPr>
            <a:xfrm>
              <a:off x="3455373" y="2145329"/>
              <a:ext cx="8405447" cy="2154116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1.PNG" id="1874" name="Google Shape;1874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0758" y="2259995"/>
              <a:ext cx="8185150" cy="19288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5" name="Google Shape;1875;p120"/>
          <p:cNvGrpSpPr/>
          <p:nvPr/>
        </p:nvGrpSpPr>
        <p:grpSpPr>
          <a:xfrm>
            <a:off x="7991475" y="2066925"/>
            <a:ext cx="2506662" cy="1168400"/>
            <a:chOff x="7156938" y="1855176"/>
            <a:chExt cx="2505808" cy="1169377"/>
          </a:xfrm>
        </p:grpSpPr>
        <p:sp>
          <p:nvSpPr>
            <p:cNvPr id="1876" name="Google Shape;1876;p120"/>
            <p:cNvSpPr txBox="1"/>
            <p:nvPr/>
          </p:nvSpPr>
          <p:spPr>
            <a:xfrm>
              <a:off x="7156938" y="1855176"/>
              <a:ext cx="2505808" cy="1169377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2.PNG" id="1877" name="Google Shape;1877;p1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1334" y="1935285"/>
              <a:ext cx="2316162" cy="9985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8" name="Google Shape;1878;p120"/>
          <p:cNvGrpSpPr/>
          <p:nvPr/>
        </p:nvGrpSpPr>
        <p:grpSpPr>
          <a:xfrm>
            <a:off x="7631112" y="3473450"/>
            <a:ext cx="3351212" cy="2557462"/>
            <a:chOff x="8590084" y="1951892"/>
            <a:chExt cx="3349869" cy="2558561"/>
          </a:xfrm>
        </p:grpSpPr>
        <p:sp>
          <p:nvSpPr>
            <p:cNvPr id="1879" name="Google Shape;1879;p120"/>
            <p:cNvSpPr txBox="1"/>
            <p:nvPr/>
          </p:nvSpPr>
          <p:spPr>
            <a:xfrm>
              <a:off x="8590084" y="1951892"/>
              <a:ext cx="3349869" cy="2558561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4.PNG" id="1880" name="Google Shape;1880;p120"/>
            <p:cNvPicPr preferRelativeResize="0"/>
            <p:nvPr/>
          </p:nvPicPr>
          <p:blipFill rotWithShape="1">
            <a:blip r:embed="rId9">
              <a:alphaModFix/>
            </a:blip>
            <a:srcRect b="0" l="0" r="4509" t="0"/>
            <a:stretch/>
          </p:blipFill>
          <p:spPr>
            <a:xfrm>
              <a:off x="8678740" y="2040777"/>
              <a:ext cx="3164498" cy="2368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1" name="Google Shape;1881;p120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관리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21"/>
          <p:cNvSpPr txBox="1"/>
          <p:nvPr/>
        </p:nvSpPr>
        <p:spPr>
          <a:xfrm>
            <a:off x="2422525" y="1412875"/>
            <a:ext cx="6913562" cy="50847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887" name="Google Shape;188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888" name="Google Shape;1888;p121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889" name="Google Shape;1889;p121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21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- 공지작성</a:t>
            </a:r>
            <a:endParaRPr/>
          </a:p>
        </p:txBody>
      </p:sp>
      <p:pic>
        <p:nvPicPr>
          <p:cNvPr descr="C:\Users\kosta\Desktop\1.PNG" id="1891" name="Google Shape;1891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892" name="Google Shape;1892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21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24.PNG" id="1894" name="Google Shape;1894;p121"/>
          <p:cNvPicPr preferRelativeResize="0"/>
          <p:nvPr/>
        </p:nvPicPr>
        <p:blipFill rotWithShape="1">
          <a:blip r:embed="rId7">
            <a:alphaModFix/>
          </a:blip>
          <a:srcRect b="0" l="0" r="1947" t="0"/>
          <a:stretch/>
        </p:blipFill>
        <p:spPr>
          <a:xfrm>
            <a:off x="2566987" y="1558925"/>
            <a:ext cx="6553200" cy="48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22"/>
          <p:cNvSpPr txBox="1"/>
          <p:nvPr/>
        </p:nvSpPr>
        <p:spPr>
          <a:xfrm>
            <a:off x="6527800" y="4508500"/>
            <a:ext cx="5664200" cy="18748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0" name="Google Shape;1900;p122"/>
          <p:cNvSpPr txBox="1"/>
          <p:nvPr/>
        </p:nvSpPr>
        <p:spPr>
          <a:xfrm>
            <a:off x="1127125" y="1557337"/>
            <a:ext cx="10298112" cy="37433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901" name="Google Shape;190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902" name="Google Shape;1902;p12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903" name="Google Shape;1903;p122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122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.PNG" id="1905" name="Google Shape;1905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906" name="Google Shape;1906;p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22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242.PNG" id="1908" name="Google Shape;1908;p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1587" y="1682750"/>
            <a:ext cx="9956800" cy="3471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23.PNG" id="1909" name="Google Shape;1909;p122"/>
          <p:cNvPicPr preferRelativeResize="0"/>
          <p:nvPr/>
        </p:nvPicPr>
        <p:blipFill rotWithShape="1">
          <a:blip r:embed="rId8">
            <a:alphaModFix/>
          </a:blip>
          <a:srcRect b="0" l="0" r="0" t="2420"/>
          <a:stretch/>
        </p:blipFill>
        <p:spPr>
          <a:xfrm>
            <a:off x="6672262" y="4652962"/>
            <a:ext cx="5519737" cy="17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914" name="Google Shape;1914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915" name="Google Shape;1915;p12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916" name="Google Shape;1916;p123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23"/>
          <p:cNvSpPr txBox="1"/>
          <p:nvPr>
            <p:ph idx="1" type="body"/>
          </p:nvPr>
        </p:nvSpPr>
        <p:spPr>
          <a:xfrm>
            <a:off x="0" y="487997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관리페이지는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종류의 기준이 되는 카테고리를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추가, 수정, 삭제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있습니다.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918" name="Google Shape;1918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919" name="Google Shape;1919;p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123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21" name="Google Shape;1921;p123"/>
          <p:cNvGrpSpPr/>
          <p:nvPr/>
        </p:nvGrpSpPr>
        <p:grpSpPr>
          <a:xfrm>
            <a:off x="1679575" y="2092325"/>
            <a:ext cx="2012950" cy="2452687"/>
            <a:chOff x="2162670" y="1924782"/>
            <a:chExt cx="2013681" cy="2453786"/>
          </a:xfrm>
        </p:grpSpPr>
        <p:sp>
          <p:nvSpPr>
            <p:cNvPr id="1922" name="Google Shape;1922;p123"/>
            <p:cNvSpPr txBox="1"/>
            <p:nvPr/>
          </p:nvSpPr>
          <p:spPr>
            <a:xfrm>
              <a:off x="2162670" y="1924782"/>
              <a:ext cx="2013681" cy="2453786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4.PNG" id="1923" name="Google Shape;1923;p1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81616" y="2033227"/>
              <a:ext cx="1782763" cy="2255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4" name="Google Shape;1924;p123"/>
            <p:cNvSpPr/>
            <p:nvPr/>
          </p:nvSpPr>
          <p:spPr>
            <a:xfrm>
              <a:off x="2373885" y="3042882"/>
              <a:ext cx="1054483" cy="246173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25" name="Google Shape;1925;p123"/>
          <p:cNvSpPr/>
          <p:nvPr/>
        </p:nvSpPr>
        <p:spPr>
          <a:xfrm>
            <a:off x="3921125" y="2884487"/>
            <a:ext cx="501650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26" name="Google Shape;1926;p123"/>
          <p:cNvGrpSpPr/>
          <p:nvPr/>
        </p:nvGrpSpPr>
        <p:grpSpPr>
          <a:xfrm>
            <a:off x="4641850" y="2628900"/>
            <a:ext cx="2092325" cy="1187450"/>
            <a:chOff x="5055577" y="2927838"/>
            <a:chExt cx="1626577" cy="923194"/>
          </a:xfrm>
        </p:grpSpPr>
        <p:sp>
          <p:nvSpPr>
            <p:cNvPr id="1927" name="Google Shape;1927;p123"/>
            <p:cNvSpPr txBox="1"/>
            <p:nvPr/>
          </p:nvSpPr>
          <p:spPr>
            <a:xfrm>
              <a:off x="5055577" y="2927838"/>
              <a:ext cx="1626577" cy="923194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11.PNG" id="1928" name="Google Shape;1928;p1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14925" y="2992438"/>
              <a:ext cx="1516063" cy="80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9" name="Google Shape;1929;p123"/>
          <p:cNvSpPr/>
          <p:nvPr/>
        </p:nvSpPr>
        <p:spPr>
          <a:xfrm>
            <a:off x="7024687" y="2884487"/>
            <a:ext cx="501650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30" name="Google Shape;1930;p123"/>
          <p:cNvGrpSpPr/>
          <p:nvPr/>
        </p:nvGrpSpPr>
        <p:grpSpPr>
          <a:xfrm>
            <a:off x="7913687" y="1766887"/>
            <a:ext cx="3217863" cy="3270250"/>
            <a:chOff x="6937130" y="1767253"/>
            <a:chExt cx="2760784" cy="2804731"/>
          </a:xfrm>
        </p:grpSpPr>
        <p:grpSp>
          <p:nvGrpSpPr>
            <p:cNvPr id="1931" name="Google Shape;1931;p123"/>
            <p:cNvGrpSpPr/>
            <p:nvPr/>
          </p:nvGrpSpPr>
          <p:grpSpPr>
            <a:xfrm>
              <a:off x="6937130" y="3834041"/>
              <a:ext cx="2119280" cy="737943"/>
              <a:chOff x="7121768" y="3315311"/>
              <a:chExt cx="2119280" cy="737943"/>
            </a:xfrm>
          </p:grpSpPr>
          <p:sp>
            <p:nvSpPr>
              <p:cNvPr id="1932" name="Google Shape;1932;p123"/>
              <p:cNvSpPr txBox="1"/>
              <p:nvPr/>
            </p:nvSpPr>
            <p:spPr>
              <a:xfrm>
                <a:off x="7121768" y="3315311"/>
                <a:ext cx="2119280" cy="737943"/>
              </a:xfrm>
              <a:prstGeom prst="rect">
                <a:avLst/>
              </a:prstGeom>
              <a:solidFill>
                <a:srgbClr val="0D0D0D">
                  <a:alpha val="59607"/>
                </a:srgbClr>
              </a:solidFill>
              <a:ln cap="flat" cmpd="sng" w="12700">
                <a:solidFill>
                  <a:srgbClr val="4171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kosta\Desktop\22.PNG" id="1933" name="Google Shape;1933;p1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184904" y="3384673"/>
                <a:ext cx="1989137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34" name="Google Shape;1934;p123"/>
            <p:cNvGrpSpPr/>
            <p:nvPr/>
          </p:nvGrpSpPr>
          <p:grpSpPr>
            <a:xfrm>
              <a:off x="6937130" y="1767253"/>
              <a:ext cx="2409386" cy="914941"/>
              <a:chOff x="6937130" y="2092569"/>
              <a:chExt cx="2409386" cy="914941"/>
            </a:xfrm>
          </p:grpSpPr>
          <p:sp>
            <p:nvSpPr>
              <p:cNvPr id="1935" name="Google Shape;1935;p123"/>
              <p:cNvSpPr txBox="1"/>
              <p:nvPr/>
            </p:nvSpPr>
            <p:spPr>
              <a:xfrm>
                <a:off x="6937130" y="2092569"/>
                <a:ext cx="2409386" cy="914941"/>
              </a:xfrm>
              <a:prstGeom prst="rect">
                <a:avLst/>
              </a:prstGeom>
              <a:solidFill>
                <a:srgbClr val="0D0D0D">
                  <a:alpha val="59607"/>
                </a:srgbClr>
              </a:solidFill>
              <a:ln cap="flat" cmpd="sng" w="12700">
                <a:solidFill>
                  <a:srgbClr val="4171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kosta\Desktop\55.PNG" id="1936" name="Google Shape;1936;p1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008813" y="2159611"/>
                <a:ext cx="2278062" cy="784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37" name="Google Shape;1937;p123"/>
            <p:cNvGrpSpPr/>
            <p:nvPr/>
          </p:nvGrpSpPr>
          <p:grpSpPr>
            <a:xfrm>
              <a:off x="6937130" y="2989898"/>
              <a:ext cx="2760784" cy="509209"/>
              <a:chOff x="7104185" y="4036190"/>
              <a:chExt cx="2760784" cy="509209"/>
            </a:xfrm>
          </p:grpSpPr>
          <p:sp>
            <p:nvSpPr>
              <p:cNvPr id="1938" name="Google Shape;1938;p123"/>
              <p:cNvSpPr txBox="1"/>
              <p:nvPr/>
            </p:nvSpPr>
            <p:spPr>
              <a:xfrm>
                <a:off x="7104185" y="4036190"/>
                <a:ext cx="2760784" cy="509209"/>
              </a:xfrm>
              <a:prstGeom prst="rect">
                <a:avLst/>
              </a:prstGeom>
              <a:solidFill>
                <a:srgbClr val="0D0D0D">
                  <a:alpha val="59607"/>
                </a:srgbClr>
              </a:solidFill>
              <a:ln cap="flat" cmpd="sng" w="12700">
                <a:solidFill>
                  <a:srgbClr val="4171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kosta\Desktop\66.PNG" id="1939" name="Google Shape;1939;p1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85758" y="4106008"/>
                <a:ext cx="2620963" cy="365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40" name="Google Shape;1940;p123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관리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945" name="Google Shape;194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946" name="Google Shape;1946;p12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947" name="Google Shape;1947;p124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24"/>
          <p:cNvSpPr txBox="1"/>
          <p:nvPr>
            <p:ph idx="1" type="body"/>
          </p:nvPr>
        </p:nvSpPr>
        <p:spPr>
          <a:xfrm>
            <a:off x="0" y="487997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은행 관리하기 페이지도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은행 카테고리를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추가, 수정, 삭제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있습니다.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949" name="Google Shape;1949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950" name="Google Shape;1950;p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24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2" name="Google Shape;1952;p124"/>
          <p:cNvSpPr txBox="1"/>
          <p:nvPr/>
        </p:nvSpPr>
        <p:spPr>
          <a:xfrm>
            <a:off x="1679575" y="2092325"/>
            <a:ext cx="2012950" cy="24526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953" name="Google Shape;1953;p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8637" y="2200275"/>
            <a:ext cx="1782762" cy="225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24"/>
          <p:cNvSpPr/>
          <p:nvPr/>
        </p:nvSpPr>
        <p:spPr>
          <a:xfrm>
            <a:off x="1890712" y="3446462"/>
            <a:ext cx="852487" cy="2460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5" name="Google Shape;1955;p124"/>
          <p:cNvSpPr/>
          <p:nvPr/>
        </p:nvSpPr>
        <p:spPr>
          <a:xfrm>
            <a:off x="3921125" y="2884487"/>
            <a:ext cx="501650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6" name="Google Shape;1956;p124"/>
          <p:cNvSpPr txBox="1"/>
          <p:nvPr/>
        </p:nvSpPr>
        <p:spPr>
          <a:xfrm>
            <a:off x="4641850" y="2628900"/>
            <a:ext cx="2092325" cy="11874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7" name="Google Shape;1957;p124"/>
          <p:cNvSpPr/>
          <p:nvPr/>
        </p:nvSpPr>
        <p:spPr>
          <a:xfrm>
            <a:off x="7024687" y="2884487"/>
            <a:ext cx="501650" cy="631825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8" name="Google Shape;1958;p124"/>
          <p:cNvSpPr txBox="1"/>
          <p:nvPr/>
        </p:nvSpPr>
        <p:spPr>
          <a:xfrm>
            <a:off x="7913687" y="2054225"/>
            <a:ext cx="2376487" cy="10652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9" name="Google Shape;1959;p124"/>
          <p:cNvSpPr txBox="1"/>
          <p:nvPr/>
        </p:nvSpPr>
        <p:spPr>
          <a:xfrm>
            <a:off x="7913687" y="3182937"/>
            <a:ext cx="2398712" cy="5937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2.PNG" id="1960" name="Google Shape;1960;p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9162" y="2711450"/>
            <a:ext cx="1924050" cy="1023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3.PNG" id="1961" name="Google Shape;1961;p1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88300" y="2109787"/>
            <a:ext cx="2224087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4.PNG" id="1962" name="Google Shape;1962;p1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83537" y="3243262"/>
            <a:ext cx="2255837" cy="47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3" name="Google Shape;1963;p124"/>
          <p:cNvGrpSpPr/>
          <p:nvPr/>
        </p:nvGrpSpPr>
        <p:grpSpPr>
          <a:xfrm>
            <a:off x="7913687" y="3844925"/>
            <a:ext cx="2430462" cy="1090612"/>
            <a:chOff x="7913076" y="4175600"/>
            <a:chExt cx="2431763" cy="1090463"/>
          </a:xfrm>
        </p:grpSpPr>
        <p:sp>
          <p:nvSpPr>
            <p:cNvPr id="1964" name="Google Shape;1964;p124"/>
            <p:cNvSpPr txBox="1"/>
            <p:nvPr/>
          </p:nvSpPr>
          <p:spPr>
            <a:xfrm>
              <a:off x="7913076" y="4175600"/>
              <a:ext cx="2431763" cy="1090463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15.PNG" id="1965" name="Google Shape;1965;p1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01287" y="4254903"/>
              <a:ext cx="2263775" cy="944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6" name="Google Shape;1966;p124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은행 관리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25"/>
          <p:cNvSpPr txBox="1"/>
          <p:nvPr/>
        </p:nvSpPr>
        <p:spPr>
          <a:xfrm>
            <a:off x="119062" y="4797425"/>
            <a:ext cx="7056437" cy="17002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2" name="Google Shape;1972;p125"/>
          <p:cNvSpPr txBox="1"/>
          <p:nvPr/>
        </p:nvSpPr>
        <p:spPr>
          <a:xfrm>
            <a:off x="5087937" y="2492375"/>
            <a:ext cx="6985000" cy="28273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3" name="Google Shape;1973;p125"/>
          <p:cNvSpPr txBox="1"/>
          <p:nvPr/>
        </p:nvSpPr>
        <p:spPr>
          <a:xfrm>
            <a:off x="839787" y="1538287"/>
            <a:ext cx="6985000" cy="18907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974" name="Google Shape;197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975" name="Google Shape;1975;p125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976" name="Google Shape;1976;p125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125"/>
          <p:cNvSpPr txBox="1"/>
          <p:nvPr>
            <p:ph idx="1" type="body"/>
          </p:nvPr>
        </p:nvSpPr>
        <p:spPr>
          <a:xfrm>
            <a:off x="0" y="1520825"/>
            <a:ext cx="121920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.PNG" id="1978" name="Google Shape;1978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1979" name="Google Shape;1979;p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25"/>
          <p:cNvSpPr/>
          <p:nvPr/>
        </p:nvSpPr>
        <p:spPr>
          <a:xfrm>
            <a:off x="3613150" y="6497637"/>
            <a:ext cx="668337" cy="1762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981" name="Google Shape;1981;p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662" y="1628775"/>
            <a:ext cx="6727825" cy="1693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982" name="Google Shape;1982;p1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525" y="4911725"/>
            <a:ext cx="6769100" cy="1471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3.PNG" id="1983" name="Google Shape;1983;p125"/>
          <p:cNvPicPr preferRelativeResize="0"/>
          <p:nvPr/>
        </p:nvPicPr>
        <p:blipFill rotWithShape="1">
          <a:blip r:embed="rId9">
            <a:alphaModFix/>
          </a:blip>
          <a:srcRect b="1775" l="0" r="0" t="0"/>
          <a:stretch/>
        </p:blipFill>
        <p:spPr>
          <a:xfrm>
            <a:off x="5241925" y="2636837"/>
            <a:ext cx="6950075" cy="25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1" name="Google Shape;281;p13"/>
          <p:cNvGraphicFramePr/>
          <p:nvPr/>
        </p:nvGraphicFramePr>
        <p:xfrm>
          <a:off x="3143250" y="17732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1441450"/>
                <a:gridCol w="890575"/>
                <a:gridCol w="787400"/>
                <a:gridCol w="3057525"/>
              </a:tblGrid>
              <a:tr h="2571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b="0" i="0" lang="en-US" sz="13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TPCARDPAYMENT</a:t>
                      </a:r>
                      <a:endParaRPr/>
                    </a:p>
                  </a:txBody>
                  <a:tcPr marT="6125" marB="0" marR="6125" marL="61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TPCID(PK)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카드결제ID(PK)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TPLGD_RESPCODE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VARCHAR2(4)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응답코드, '0000' 이면 성공 이외는 실패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TPLGD_RESPMSG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VARCHAR2(160)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응답메세지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TPLGD_OID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VARCHAR2(64)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상점 거래번호(주문번호)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TPLGD_TID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VARCHAR2(24)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LG유플러스 거래번호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TPLGD_HASHDATA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해쉬데이타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TPLGD_FINANCECODE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결제기관코드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TPLGD_FINANCENAME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결제기관명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TPLGD_ESCROWYN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CHAR(1)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에스크로 적용 여부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TPLGD_TRANSAMOUNT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VARCHAR2(12)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환율적용금액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TPLGD_EXCHANGERATE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VARCHAR2(12)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적용환율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TPLGD_BUYER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구매자명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TPLGD_BUYERPHONE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VARCHAR2(11)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고객휴대폰번호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TPLGD_BUYEREMAIL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VARCHAR2(40)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구매자이메일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TPLGD_PRODUCTINFO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VARCHAR2(128)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구매내역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TPLGD_CARDNUM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신용카드번호(일반 가맹점은 *처리됨)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3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TPLGD_CARDINSTALLMONTH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신용카드할부개월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TPLGD_CARDNOINTYN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NUMBER(1,0)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신용카드무이자여부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TPLGD_FINANCEAUTHNUM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6125" marB="0" marR="6125" marL="61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결제기관승인번호</a:t>
                      </a:r>
                      <a:endParaRPr/>
                    </a:p>
                  </a:txBody>
                  <a:tcPr marT="6125" marB="0" marR="6125" marL="612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TPCAmount</a:t>
                      </a:r>
                      <a:endParaRPr/>
                    </a:p>
                  </a:txBody>
                  <a:tcPr marT="6125" marB="0" marR="6125" marL="61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6125" marB="0" marR="6125" marL="61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6125" marB="0" marR="6125" marL="61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결제금액</a:t>
                      </a:r>
                      <a:endParaRPr/>
                    </a:p>
                  </a:txBody>
                  <a:tcPr marT="6125" marB="0" marR="6125" marL="61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2" name="Google Shape;282;p13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3"/>
          <p:cNvSpPr txBox="1"/>
          <p:nvPr>
            <p:ph type="title"/>
          </p:nvPr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84" name="Google Shape;284;p13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0" name="Google Shape;290;p14"/>
          <p:cNvGraphicFramePr/>
          <p:nvPr/>
        </p:nvGraphicFramePr>
        <p:xfrm>
          <a:off x="2424112" y="19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1790700"/>
                <a:gridCol w="1104900"/>
                <a:gridCol w="977900"/>
                <a:gridCol w="3797300"/>
              </a:tblGrid>
              <a:tr h="3190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TPACCOUNTPAYMENT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31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TPAID(PK)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계좌이체정보ID(PK)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tpaAmount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NUMBER(15)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tpaReBank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VARCHAR2(25)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환불은행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32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tpaReUserName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환불예금주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tpaReBankAccount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VARCHAR2(25)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환불계좌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tpaAccDateTime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입금 확인처리DATE(어드민)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1" name="Google Shape;291;p14"/>
          <p:cNvGraphicFramePr/>
          <p:nvPr/>
        </p:nvGraphicFramePr>
        <p:xfrm>
          <a:off x="2424112" y="437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1790700"/>
                <a:gridCol w="1104900"/>
                <a:gridCol w="977900"/>
                <a:gridCol w="3797300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TPCANCELCARDPAYMENT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TPCCID(PK)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카드결제취소ID(PK)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TPLGD_RESPCODE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VARCHAR2(4)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취소성공 처리해야 할 결과코드: 0000, AV11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TPLGD_RESPMSG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VARCHAR2(160)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응답메세지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tpcAccDateTime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취소처리일시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2" name="Google Shape;292;p14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94" name="Google Shape;294;p14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 b="0" l="0" r="50125" t="0"/>
          <a:stretch/>
        </p:blipFill>
        <p:spPr>
          <a:xfrm>
            <a:off x="1666875" y="1600200"/>
            <a:ext cx="8897937" cy="23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 b="5110" l="50124" r="0" t="0"/>
          <a:stretch/>
        </p:blipFill>
        <p:spPr>
          <a:xfrm>
            <a:off x="1544637" y="4130675"/>
            <a:ext cx="8897937" cy="223996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03" name="Google Shape;303;p15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5"/>
          <p:cNvSpPr txBox="1"/>
          <p:nvPr>
            <p:ph type="title"/>
          </p:nvPr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SRC_Controller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10" name="Google Shape;310;p16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>
            <p:ph type="title"/>
          </p:nvPr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SRC_Service</a:t>
            </a:r>
            <a:endParaRPr/>
          </a:p>
        </p:txBody>
      </p:sp>
      <p:sp>
        <p:nvSpPr>
          <p:cNvPr id="312" name="Google Shape;312;p16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2287"/>
            <a:ext cx="12192000" cy="3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19" name="Google Shape;319;p17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>
            <p:ph type="title"/>
          </p:nvPr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SRC_DAO</a:t>
            </a:r>
            <a:endParaRPr/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4">
            <a:alphaModFix/>
          </a:blip>
          <a:srcRect b="14875" l="53479" r="0" t="0"/>
          <a:stretch/>
        </p:blipFill>
        <p:spPr>
          <a:xfrm>
            <a:off x="1689100" y="1677987"/>
            <a:ext cx="8813800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 b="0" l="0" r="47079" t="0"/>
          <a:stretch/>
        </p:blipFill>
        <p:spPr>
          <a:xfrm>
            <a:off x="1778000" y="1573212"/>
            <a:ext cx="8553450" cy="47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30" name="Google Shape;330;p18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8"/>
          <p:cNvSpPr txBox="1"/>
          <p:nvPr>
            <p:ph type="title"/>
          </p:nvPr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SRC_DAO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9575"/>
            <a:ext cx="12192000" cy="34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39" name="Google Shape;339;p19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 txBox="1"/>
          <p:nvPr/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SRC_VO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8" name="Google Shape;98;p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88825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4925"/>
            <a:ext cx="12190412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1189037" y="971550"/>
            <a:ext cx="5645150" cy="658812"/>
          </a:xfrm>
          <a:prstGeom prst="rect">
            <a:avLst/>
          </a:prstGeom>
          <a:noFill/>
          <a:ln>
            <a:noFill/>
          </a:ln>
        </p:spPr>
        <p:txBody>
          <a:bodyPr anchorCtr="0" anchor="t" bIns="51925" lIns="103875" spcFirstLastPara="1" rIns="103875" wrap="square" tIns="51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 – 크라우드 펀딩이란?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1335087" y="1773237"/>
            <a:ext cx="10312400" cy="723900"/>
            <a:chOff x="1917962" y="4992874"/>
            <a:chExt cx="10313950" cy="723598"/>
          </a:xfrm>
        </p:grpSpPr>
        <p:pic>
          <p:nvPicPr>
            <p:cNvPr descr="C:\Users\kosta\Desktop\33887.png" id="103" name="Google Shape;103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1049" y="5004269"/>
              <a:ext cx="606402" cy="606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"/>
            <p:cNvSpPr txBox="1"/>
            <p:nvPr/>
          </p:nvSpPr>
          <p:spPr>
            <a:xfrm>
              <a:off x="1917962" y="4992874"/>
              <a:ext cx="10313950" cy="723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4100"/>
                <a:buFont typeface="Arial"/>
                <a:buNone/>
              </a:pPr>
              <a:r>
                <a:rPr b="0" i="0" lang="en-US" sz="4100" u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b="0" i="0" lang="en-US" sz="3600" u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3600" u="non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군중</a:t>
              </a:r>
              <a:r>
                <a:rPr b="0" i="0" lang="en-US" sz="23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(Crowd)으로부터</a:t>
              </a:r>
              <a:r>
                <a:rPr b="1" i="0" lang="en-US" sz="23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b="0" i="0" lang="en-US" sz="3600" u="non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자금조달</a:t>
              </a:r>
              <a:r>
                <a:rPr b="0" i="0" lang="en-US" sz="23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(Funding)을 받는다</a:t>
              </a:r>
              <a:endParaRPr/>
            </a:p>
          </p:txBody>
        </p:sp>
        <p:pic>
          <p:nvPicPr>
            <p:cNvPr descr="C:\Users\kosta\Desktop\money_bag.png" id="105" name="Google Shape;10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4479" y="5081541"/>
              <a:ext cx="517236" cy="517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2"/>
          <p:cNvGrpSpPr/>
          <p:nvPr/>
        </p:nvGrpSpPr>
        <p:grpSpPr>
          <a:xfrm>
            <a:off x="692150" y="2620962"/>
            <a:ext cx="10614025" cy="2692400"/>
            <a:chOff x="752348" y="2528297"/>
            <a:chExt cx="10616213" cy="2690982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4974381" y="2528297"/>
              <a:ext cx="2553226" cy="2600542"/>
            </a:xfrm>
            <a:prstGeom prst="rect">
              <a:avLst/>
            </a:prstGeom>
            <a:solidFill>
              <a:srgbClr val="F2F2F2"/>
            </a:solidFill>
            <a:ln cap="flat" cmpd="sng" w="28575">
              <a:solidFill>
                <a:srgbClr val="0033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752348" y="2721451"/>
              <a:ext cx="10616213" cy="2497828"/>
              <a:chOff x="752348" y="2721451"/>
              <a:chExt cx="10616213" cy="2497828"/>
            </a:xfrm>
          </p:grpSpPr>
          <p:pic>
            <p:nvPicPr>
              <p:cNvPr descr="C:\Users\kosta\Desktop\Account and Control.png" id="109" name="Google Shape;109;p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52348" y="2732590"/>
                <a:ext cx="2107150" cy="2107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kosta\Desktop\kwRVw.png" id="110" name="Google Shape;110;p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594842" y="3457681"/>
                <a:ext cx="916136" cy="9161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" name="Google Shape;111;p2"/>
              <p:cNvSpPr txBox="1"/>
              <p:nvPr/>
            </p:nvSpPr>
            <p:spPr>
              <a:xfrm>
                <a:off x="2287777" y="4389453"/>
                <a:ext cx="1449686" cy="829826"/>
              </a:xfrm>
              <a:prstGeom prst="rect">
                <a:avLst/>
              </a:prstGeom>
              <a:solidFill>
                <a:srgbClr val="F2F2F2">
                  <a:alpha val="55686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0" i="0" lang="en-US" sz="16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Project/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0" i="0" lang="en-US" sz="16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ITEM</a:t>
                </a:r>
                <a:endParaRPr/>
              </a:p>
            </p:txBody>
          </p:sp>
          <p:pic>
            <p:nvPicPr>
              <p:cNvPr descr="C:\Users\kosta\Desktop\33887.png" id="112" name="Google Shape;112;p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943460" y="2721451"/>
                <a:ext cx="2253392" cy="22533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2"/>
              <p:cNvSpPr/>
              <p:nvPr/>
            </p:nvSpPr>
            <p:spPr>
              <a:xfrm>
                <a:off x="3915300" y="3485055"/>
                <a:ext cx="782799" cy="315747"/>
              </a:xfrm>
              <a:prstGeom prst="rightArrow">
                <a:avLst>
                  <a:gd fmla="val 17244" name="adj1"/>
                  <a:gd fmla="val 50000" name="adj2"/>
                </a:avLst>
              </a:prstGeom>
              <a:solidFill>
                <a:srgbClr val="0033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>
                <a:off x="3915300" y="4551293"/>
                <a:ext cx="782799" cy="315747"/>
              </a:xfrm>
              <a:prstGeom prst="rightArrow">
                <a:avLst>
                  <a:gd fmla="val 17244" name="adj1"/>
                  <a:gd fmla="val 50000" name="adj2"/>
                </a:avLst>
              </a:prstGeom>
              <a:solidFill>
                <a:srgbClr val="0033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83247" y="4551293"/>
                <a:ext cx="781211" cy="315747"/>
              </a:xfrm>
              <a:prstGeom prst="rightArrow">
                <a:avLst>
                  <a:gd fmla="val 17235" name="adj1"/>
                  <a:gd fmla="val 50000" name="adj2"/>
                </a:avLst>
              </a:prstGeom>
              <a:solidFill>
                <a:srgbClr val="0033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>
                <a:off x="7783247" y="3485055"/>
                <a:ext cx="781211" cy="315747"/>
              </a:xfrm>
              <a:prstGeom prst="rightArrow">
                <a:avLst>
                  <a:gd fmla="val 17235" name="adj1"/>
                  <a:gd fmla="val 50000" name="adj2"/>
                </a:avLst>
              </a:prstGeom>
              <a:solidFill>
                <a:srgbClr val="0033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kosta\Desktop\money_bag.png" id="117" name="Google Shape;117;p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8857307" y="4322815"/>
                <a:ext cx="629091" cy="6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kosta\Desktop\money_bag.png" id="118" name="Google Shape;118;p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327848" y="4322815"/>
                <a:ext cx="629091" cy="6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kosta\Desktop\money_bag.png" id="119" name="Google Shape;119;p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98389" y="4322815"/>
                <a:ext cx="629091" cy="6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kosta\Desktop\money_bag.png" id="120" name="Google Shape;120;p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268930" y="4322815"/>
                <a:ext cx="629091" cy="6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kosta\Desktop\money_bag.png" id="121" name="Google Shape;121;p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739470" y="4322815"/>
                <a:ext cx="629091" cy="6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C:\Users\kosta\Desktop\kwRVw.png" id="122" name="Google Shape;12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89525" y="3617912"/>
            <a:ext cx="587375" cy="588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kwRVw.png" id="123" name="Google Shape;12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0900" y="3625850"/>
            <a:ext cx="588962" cy="588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kwRVw.png" id="124" name="Google Shape;12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92912" y="3617912"/>
            <a:ext cx="587375" cy="588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kwRVw.png" id="125" name="Google Shape;12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08437" y="3078162"/>
            <a:ext cx="5238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money_bag.png" id="126" name="Google Shape;12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8922" y="3080843"/>
            <a:ext cx="517168" cy="517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money_bag.png" id="127" name="Google Shape;12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62338" y="4404540"/>
            <a:ext cx="629009" cy="629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money_bag.png" id="128" name="Google Shape;12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14607" y="4404540"/>
            <a:ext cx="629009" cy="629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money_bag.png" id="129" name="Google Shape;12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1751" y="4404540"/>
            <a:ext cx="629009" cy="629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money_bag.png" id="130" name="Google Shape;130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66763" y="4184277"/>
            <a:ext cx="490702" cy="4908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 txBox="1"/>
          <p:nvPr/>
        </p:nvSpPr>
        <p:spPr>
          <a:xfrm>
            <a:off x="4957762" y="2708275"/>
            <a:ext cx="2513012" cy="758825"/>
          </a:xfrm>
          <a:prstGeom prst="rect">
            <a:avLst/>
          </a:prstGeom>
          <a:noFill/>
          <a:ln>
            <a:noFill/>
          </a:ln>
        </p:spPr>
        <p:txBody>
          <a:bodyPr anchorCtr="0" anchor="t" bIns="51925" lIns="103875" spcFirstLastPara="1" rIns="103875" wrap="square" tIns="519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TIPPING</a:t>
            </a:r>
            <a:r>
              <a:rPr b="0" i="0" lang="en-US" sz="24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OINT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/>
          </a:p>
        </p:txBody>
      </p:sp>
      <p:pic>
        <p:nvPicPr>
          <p:cNvPr descr="C:\Users\kosta\Desktop\q_points_icon_a.png" id="132" name="Google Shape;13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4437" y="4099575"/>
            <a:ext cx="636242" cy="636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"/>
          <p:cNvSpPr txBox="1"/>
          <p:nvPr/>
        </p:nvSpPr>
        <p:spPr>
          <a:xfrm>
            <a:off x="900112" y="5454650"/>
            <a:ext cx="10631487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925" lIns="103875" spcFirstLastPara="1" rIns="103875" wrap="square" tIns="51925">
            <a:spAutoFit/>
          </a:bodyPr>
          <a:lstStyle/>
          <a:p>
            <a:pPr indent="-1460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개인, 단체, 기업이 프로젝트나 비즈니스 아이템을 진행하거나 확장하기 위해 웹이나 모바일 네트워크를 이용해 불특정 다수로부터 자금을 모으는 것을 의미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350" y="2570162"/>
            <a:ext cx="8623300" cy="1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0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48" name="Google Shape;348;p20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0"/>
          <p:cNvSpPr txBox="1"/>
          <p:nvPr/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SRC_Validator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0262"/>
            <a:ext cx="121920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57" name="Google Shape;357;p21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1"/>
          <p:cNvSpPr txBox="1"/>
          <p:nvPr/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SRC_Util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22"/>
          <p:cNvPicPr preferRelativeResize="0"/>
          <p:nvPr/>
        </p:nvPicPr>
        <p:blipFill rotWithShape="1">
          <a:blip r:embed="rId3">
            <a:alphaModFix/>
          </a:blip>
          <a:srcRect b="0" l="0" r="50347" t="0"/>
          <a:stretch/>
        </p:blipFill>
        <p:spPr>
          <a:xfrm>
            <a:off x="427037" y="1941512"/>
            <a:ext cx="11337924" cy="11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 rotWithShape="1">
          <a:blip r:embed="rId3">
            <a:alphaModFix/>
          </a:blip>
          <a:srcRect b="0" l="50126" r="0" t="0"/>
          <a:stretch/>
        </p:blipFill>
        <p:spPr>
          <a:xfrm>
            <a:off x="401637" y="4068762"/>
            <a:ext cx="11388725" cy="1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2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367" name="Google Shape;367;p22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 txBox="1"/>
          <p:nvPr/>
        </p:nvSpPr>
        <p:spPr>
          <a:xfrm>
            <a:off x="838200" y="887412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SRC_Interceptor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373" name="Google Shape;373;p23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374" name="Google Shape;3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375" name="Google Shape;375;p23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3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4387" y="3260725"/>
            <a:ext cx="27051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cat Home" id="378" name="Google Shape;37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8025" y="2154237"/>
            <a:ext cx="1228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0575" y="4549775"/>
            <a:ext cx="13906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/>
          <p:nvPr/>
        </p:nvSpPr>
        <p:spPr>
          <a:xfrm>
            <a:off x="1009650" y="1984375"/>
            <a:ext cx="10117137" cy="428148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1" name="Google Shape;381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9187" y="1584325"/>
            <a:ext cx="117475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2330450" y="1625600"/>
            <a:ext cx="3568700" cy="41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오션(Linux: Centos 6)</a:t>
            </a:r>
            <a:endParaRPr/>
          </a:p>
        </p:txBody>
      </p:sp>
      <p:sp>
        <p:nvSpPr>
          <p:cNvPr id="383" name="Google Shape;383;p23"/>
          <p:cNvSpPr txBox="1"/>
          <p:nvPr/>
        </p:nvSpPr>
        <p:spPr>
          <a:xfrm>
            <a:off x="1822450" y="4219575"/>
            <a:ext cx="36099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Apache (Proxy server)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(Port forwarding 80 -&gt; 8888)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8521700" y="2208212"/>
            <a:ext cx="2327275" cy="1373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Apache Tomcat 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(Web server)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manager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(Maven Build)</a:t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8615362" y="4719637"/>
            <a:ext cx="1901825" cy="865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Oracle XE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(DB server)</a:t>
            </a:r>
            <a:endParaRPr/>
          </a:p>
        </p:txBody>
      </p:sp>
      <p:sp>
        <p:nvSpPr>
          <p:cNvPr id="386" name="Google Shape;386;p23"/>
          <p:cNvSpPr txBox="1"/>
          <p:nvPr/>
        </p:nvSpPr>
        <p:spPr>
          <a:xfrm>
            <a:off x="1420812" y="5218112"/>
            <a:ext cx="3438525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기타: DNS, 시간(NTP) 포함.</a:t>
            </a:r>
            <a:endParaRPr/>
          </a:p>
        </p:txBody>
      </p:sp>
      <p:sp>
        <p:nvSpPr>
          <p:cNvPr id="387" name="Google Shape;387;p23"/>
          <p:cNvSpPr/>
          <p:nvPr/>
        </p:nvSpPr>
        <p:spPr>
          <a:xfrm rot="-1800000">
            <a:off x="4772025" y="2759075"/>
            <a:ext cx="2176462" cy="776287"/>
          </a:xfrm>
          <a:prstGeom prst="leftRightArrow">
            <a:avLst>
              <a:gd fmla="val 3852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23"/>
          <p:cNvSpPr/>
          <p:nvPr/>
        </p:nvSpPr>
        <p:spPr>
          <a:xfrm rot="-5400000">
            <a:off x="7090568" y="3434556"/>
            <a:ext cx="1477962" cy="774700"/>
          </a:xfrm>
          <a:prstGeom prst="leftRightArrow">
            <a:avLst>
              <a:gd fmla="val 5661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5481637" y="3365500"/>
            <a:ext cx="1524000" cy="865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Request &amp; Response</a:t>
            </a:r>
            <a:endParaRPr/>
          </a:p>
        </p:txBody>
      </p:sp>
      <p:sp>
        <p:nvSpPr>
          <p:cNvPr id="390" name="Google Shape;390;p23"/>
          <p:cNvSpPr txBox="1"/>
          <p:nvPr/>
        </p:nvSpPr>
        <p:spPr>
          <a:xfrm>
            <a:off x="8018462" y="3448050"/>
            <a:ext cx="15240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Query</a:t>
            </a:r>
            <a:endParaRPr/>
          </a:p>
        </p:txBody>
      </p:sp>
      <p:sp>
        <p:nvSpPr>
          <p:cNvPr id="391" name="Google Shape;391;p23"/>
          <p:cNvSpPr txBox="1"/>
          <p:nvPr>
            <p:ph idx="1" type="body"/>
          </p:nvPr>
        </p:nvSpPr>
        <p:spPr>
          <a:xfrm>
            <a:off x="1028700" y="836612"/>
            <a:ext cx="1933575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구성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396" name="Google Shape;396;p24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397" name="Google Shape;3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398" name="Google Shape;398;p24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4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1009650" y="1984375"/>
            <a:ext cx="10117137" cy="428148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187" y="1584325"/>
            <a:ext cx="117475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 txBox="1"/>
          <p:nvPr/>
        </p:nvSpPr>
        <p:spPr>
          <a:xfrm>
            <a:off x="2330450" y="1625600"/>
            <a:ext cx="3568700" cy="41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오션(Linux: Centos 6)</a:t>
            </a:r>
            <a:endParaRPr/>
          </a:p>
        </p:txBody>
      </p:sp>
      <p:sp>
        <p:nvSpPr>
          <p:cNvPr id="403" name="Google Shape;403;p24"/>
          <p:cNvSpPr txBox="1"/>
          <p:nvPr/>
        </p:nvSpPr>
        <p:spPr>
          <a:xfrm>
            <a:off x="1395412" y="2432050"/>
            <a:ext cx="3436937" cy="865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데몬 프로세스 :</a:t>
            </a:r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9337" y="2524125"/>
            <a:ext cx="57626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 txBox="1"/>
          <p:nvPr>
            <p:ph idx="1" type="body"/>
          </p:nvPr>
        </p:nvSpPr>
        <p:spPr>
          <a:xfrm>
            <a:off x="1028700" y="850900"/>
            <a:ext cx="1933575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구성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10" name="Google Shape;410;p25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11" name="Google Shape;4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12" name="Google Shape;412;p25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5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5"/>
          <p:cNvSpPr txBox="1"/>
          <p:nvPr>
            <p:ph idx="1" type="body"/>
          </p:nvPr>
        </p:nvSpPr>
        <p:spPr>
          <a:xfrm>
            <a:off x="1028700" y="850900"/>
            <a:ext cx="3829050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MyBatis(개념)</a:t>
            </a:r>
            <a:endParaRPr/>
          </a:p>
        </p:txBody>
      </p:sp>
      <p:pic>
        <p:nvPicPr>
          <p:cNvPr id="415" name="Google Shape;4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0737" y="1728787"/>
            <a:ext cx="730567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20" name="Google Shape;420;p26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21" name="Google Shape;42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22" name="Google Shape;422;p26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6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6"/>
          <p:cNvSpPr txBox="1"/>
          <p:nvPr>
            <p:ph idx="1" type="body"/>
          </p:nvPr>
        </p:nvSpPr>
        <p:spPr>
          <a:xfrm>
            <a:off x="1028700" y="850900"/>
            <a:ext cx="5476875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MyBatis(관련 소스)</a:t>
            </a:r>
            <a:endParaRPr/>
          </a:p>
        </p:txBody>
      </p:sp>
      <p:pic>
        <p:nvPicPr>
          <p:cNvPr id="425" name="Google Shape;42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362" y="1668462"/>
            <a:ext cx="3405187" cy="29479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26" name="Google Shape;4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7587" y="1939925"/>
            <a:ext cx="5805487" cy="40306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27" name="Google Shape;42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1725" y="2236787"/>
            <a:ext cx="4995862" cy="38687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32" name="Google Shape;432;p27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33" name="Google Shape;43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34" name="Google Shape;434;p27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7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7"/>
          <p:cNvSpPr txBox="1"/>
          <p:nvPr>
            <p:ph idx="1" type="body"/>
          </p:nvPr>
        </p:nvSpPr>
        <p:spPr>
          <a:xfrm>
            <a:off x="1028700" y="850900"/>
            <a:ext cx="3829050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Tiles(개념)</a:t>
            </a:r>
            <a:endParaRPr/>
          </a:p>
        </p:txBody>
      </p:sp>
      <p:pic>
        <p:nvPicPr>
          <p:cNvPr id="437" name="Google Shape;43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5375" y="1582737"/>
            <a:ext cx="7069137" cy="4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7"/>
          <p:cNvSpPr txBox="1"/>
          <p:nvPr/>
        </p:nvSpPr>
        <p:spPr>
          <a:xfrm>
            <a:off x="4668837" y="4105275"/>
            <a:ext cx="7237412" cy="147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여러 개의 View를 조합해서 하나의 화면으로 제작.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메뉴와 같이 중복된 항목을 별도의 공통 페이지를 제작함.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 페이지를 제외한 나머지 변경되는 부분을 각각 따로 제작함.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틀을 이용해서 공통 페이지와 변경되는 내용부분을 조립함.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결과적으로 재사용이 향상됨.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43" name="Google Shape;443;p28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44" name="Google Shape;4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45" name="Google Shape;445;p28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8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8"/>
          <p:cNvSpPr txBox="1"/>
          <p:nvPr>
            <p:ph idx="1" type="body"/>
          </p:nvPr>
        </p:nvSpPr>
        <p:spPr>
          <a:xfrm>
            <a:off x="1028700" y="850900"/>
            <a:ext cx="5476875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Tiles(관련 소스)</a:t>
            </a:r>
            <a:endParaRPr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512" y="1709737"/>
            <a:ext cx="5995987" cy="37068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1362" y="4176712"/>
            <a:ext cx="5940425" cy="163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50" name="Google Shape;450;p28"/>
          <p:cNvSpPr txBox="1"/>
          <p:nvPr/>
        </p:nvSpPr>
        <p:spPr>
          <a:xfrm>
            <a:off x="6480175" y="2355850"/>
            <a:ext cx="4035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 페이지: header.jsp, footer.jsp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변경되는 부분(body 영역): *.tiles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틀: template.jsp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55" name="Google Shape;455;p29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56" name="Google Shape;4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57" name="Google Shape;457;p29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9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9"/>
          <p:cNvSpPr txBox="1"/>
          <p:nvPr>
            <p:ph idx="1" type="body"/>
          </p:nvPr>
        </p:nvSpPr>
        <p:spPr>
          <a:xfrm>
            <a:off x="1028700" y="850900"/>
            <a:ext cx="4686300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Spring MVC (개념)</a:t>
            </a:r>
            <a:endParaRPr/>
          </a:p>
        </p:txBody>
      </p:sp>
      <p:pic>
        <p:nvPicPr>
          <p:cNvPr id="460" name="Google Shape;46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5112" y="1881187"/>
            <a:ext cx="605155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9"/>
          <p:cNvSpPr txBox="1"/>
          <p:nvPr/>
        </p:nvSpPr>
        <p:spPr>
          <a:xfrm>
            <a:off x="255587" y="1978025"/>
            <a:ext cx="5194300" cy="2676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①DispatcherServlet이 요청을 수신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②DispatcherServlet은 HandlerMapping에 어느 컨트롤러를 사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용할 것인지 문의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③DispatcherServlet은 요청을 HandlerAdapter를 이용해 컨트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롤러의 Handler 메소드에게 전송한다.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④Handler(Controller)는 요청을 처리하고 그 결과와 View에 대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정보를 리턴하면 HandlerAdapter는 ModelAndView로 만들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 Dispatcher Servlet에게 전달한다.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⑤DispatcherServlet은 HandlerAdapter에게 받은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ModelAndView 정보를 바탕으로 바탕으로  ViewResolver 에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 응답할 View를 요청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⑥DispatcherServlet 은 받은 View를 이용해 응답 요청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38" name="Google Shape;1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39" name="Google Shape;139;p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40" name="Google Shape;14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88825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4925"/>
            <a:ext cx="12190412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1189037" y="971550"/>
            <a:ext cx="4546600" cy="658812"/>
          </a:xfrm>
          <a:prstGeom prst="rect">
            <a:avLst/>
          </a:prstGeom>
          <a:noFill/>
          <a:ln>
            <a:noFill/>
          </a:ln>
        </p:spPr>
        <p:txBody>
          <a:bodyPr anchorCtr="0" anchor="t" bIns="51925" lIns="103875" spcFirstLastPara="1" rIns="103875" wrap="square" tIns="51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 – 선정이유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" name="Google Shape;143;p3"/>
          <p:cNvGrpSpPr/>
          <p:nvPr/>
        </p:nvGrpSpPr>
        <p:grpSpPr>
          <a:xfrm>
            <a:off x="1514475" y="2260600"/>
            <a:ext cx="3771900" cy="4095750"/>
            <a:chOff x="329975" y="2259967"/>
            <a:chExt cx="3771653" cy="4095704"/>
          </a:xfrm>
        </p:grpSpPr>
        <p:pic>
          <p:nvPicPr>
            <p:cNvPr id="144" name="Google Shape;14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1958" y="2259967"/>
              <a:ext cx="2747686" cy="2159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3"/>
            <p:cNvSpPr txBox="1"/>
            <p:nvPr/>
          </p:nvSpPr>
          <p:spPr>
            <a:xfrm>
              <a:off x="329975" y="4785944"/>
              <a:ext cx="3771653" cy="156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최신 국내에서 대두되는 </a:t>
              </a:r>
              <a:r>
                <a:rPr b="0" i="0" lang="en-US" sz="3200" u="non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웹 플랫폼 비즈니스</a:t>
              </a: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6556375" y="2114550"/>
            <a:ext cx="3763962" cy="4241800"/>
            <a:chOff x="4135683" y="2115160"/>
            <a:chExt cx="3764660" cy="4239828"/>
          </a:xfrm>
        </p:grpSpPr>
        <p:sp>
          <p:nvSpPr>
            <p:cNvPr id="147" name="Google Shape;147;p3"/>
            <p:cNvSpPr txBox="1"/>
            <p:nvPr/>
          </p:nvSpPr>
          <p:spPr>
            <a:xfrm>
              <a:off x="4135683" y="4785943"/>
              <a:ext cx="3764660" cy="1569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3200"/>
                <a:buFont typeface="Arial"/>
                <a:buNone/>
              </a:pPr>
              <a:r>
                <a:rPr b="0" i="0" lang="en-US" sz="3200" u="non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배운 모든 것</a:t>
              </a:r>
              <a:r>
                <a:rPr b="0" i="0" lang="en-US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활용 해야 하는 플랫폼</a:t>
              </a:r>
              <a:endParaRPr/>
            </a:p>
          </p:txBody>
        </p:sp>
        <p:pic>
          <p:nvPicPr>
            <p:cNvPr descr="C:\Users\kosta\Desktop\사용 이미지\Education.png" id="148" name="Google Shape;148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1534" y="2115160"/>
              <a:ext cx="2472958" cy="24729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0"/>
          <p:cNvPicPr preferRelativeResize="0"/>
          <p:nvPr/>
        </p:nvPicPr>
        <p:blipFill rotWithShape="1">
          <a:blip r:embed="rId3">
            <a:alphaModFix/>
          </a:blip>
          <a:srcRect b="36812" l="25784" r="45864" t="55494"/>
          <a:stretch/>
        </p:blipFill>
        <p:spPr>
          <a:xfrm>
            <a:off x="736600" y="2236787"/>
            <a:ext cx="5214937" cy="7604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kosta\Desktop\2.PNG" id="467" name="Google Shape;467;p30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68" name="Google Shape;46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69" name="Google Shape;469;p30"/>
          <p:cNvPicPr preferRelativeResize="0"/>
          <p:nvPr/>
        </p:nvPicPr>
        <p:blipFill rotWithShape="1">
          <a:blip r:embed="rId5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0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0"/>
          <p:cNvSpPr txBox="1"/>
          <p:nvPr>
            <p:ph idx="1" type="body"/>
          </p:nvPr>
        </p:nvSpPr>
        <p:spPr>
          <a:xfrm>
            <a:off x="1028700" y="850900"/>
            <a:ext cx="71548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Spring MVC (관련 소스)</a:t>
            </a:r>
            <a:endParaRPr/>
          </a:p>
        </p:txBody>
      </p:sp>
      <p:pic>
        <p:nvPicPr>
          <p:cNvPr id="472" name="Google Shape;47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600" y="2997200"/>
            <a:ext cx="5570537" cy="31257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3" name="Google Shape;473;p30"/>
          <p:cNvSpPr txBox="1"/>
          <p:nvPr/>
        </p:nvSpPr>
        <p:spPr>
          <a:xfrm>
            <a:off x="736600" y="1700212"/>
            <a:ext cx="43211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 URL에 따른 컨트롤러 및 뷰의 처리</a:t>
            </a:r>
            <a:endParaRPr/>
          </a:p>
        </p:txBody>
      </p:sp>
      <p:pic>
        <p:nvPicPr>
          <p:cNvPr id="474" name="Google Shape;47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9600" y="2236787"/>
            <a:ext cx="4932362" cy="26590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5" name="Google Shape;475;p30"/>
          <p:cNvSpPr txBox="1"/>
          <p:nvPr/>
        </p:nvSpPr>
        <p:spPr>
          <a:xfrm>
            <a:off x="6959600" y="1773237"/>
            <a:ext cx="34067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요청이 포함된 컨트롤러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80" name="Google Shape;480;p31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81" name="Google Shape;4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82" name="Google Shape;482;p31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1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1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Spring Interceptor (개념, 관련소스)</a:t>
            </a:r>
            <a:endParaRPr/>
          </a:p>
        </p:txBody>
      </p:sp>
      <p:sp>
        <p:nvSpPr>
          <p:cNvPr id="485" name="Google Shape;485;p31"/>
          <p:cNvSpPr txBox="1"/>
          <p:nvPr/>
        </p:nvSpPr>
        <p:spPr>
          <a:xfrm>
            <a:off x="736600" y="1700212"/>
            <a:ext cx="63817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URL 요청이 들어오면 해당 컨트롤러가 일을 하기 전에,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먼저 인터셉터가 일을 함.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예) 로그인</a:t>
            </a:r>
            <a:endParaRPr/>
          </a:p>
        </p:txBody>
      </p:sp>
      <p:pic>
        <p:nvPicPr>
          <p:cNvPr id="486" name="Google Shape;48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0" y="2641600"/>
            <a:ext cx="9378950" cy="3654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491" name="Google Shape;491;p32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92" name="Google Shape;49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493" name="Google Shape;493;p32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2"/>
          <p:cNvSpPr txBox="1"/>
          <p:nvPr/>
        </p:nvSpPr>
        <p:spPr>
          <a:xfrm>
            <a:off x="736600" y="5106987"/>
            <a:ext cx="103139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2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Transaction (개념, 관련소스)</a:t>
            </a:r>
            <a:endParaRPr/>
          </a:p>
        </p:txBody>
      </p:sp>
      <p:sp>
        <p:nvSpPr>
          <p:cNvPr id="496" name="Google Shape;496;p32"/>
          <p:cNvSpPr txBox="1"/>
          <p:nvPr/>
        </p:nvSpPr>
        <p:spPr>
          <a:xfrm>
            <a:off x="407987" y="1700212"/>
            <a:ext cx="8812212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Transaction: DB로 query를 보내 테이블의 데이터를 변경시키는 경우,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commit/rollback을 통해 최종 반영여부를 결정할 수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DB처리 중, unchecked 계열의 예외가 발생하면, 스프링에서 Rollback처리를 진행함.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(단, checked는 기본 rollback이 안된다</a:t>
            </a:r>
            <a:r>
              <a:rPr b="0" i="0" lang="en-US" sz="1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</p:txBody>
      </p:sp>
      <p:pic>
        <p:nvPicPr>
          <p:cNvPr id="497" name="Google Shape;497;p32"/>
          <p:cNvPicPr preferRelativeResize="0"/>
          <p:nvPr/>
        </p:nvPicPr>
        <p:blipFill rotWithShape="1">
          <a:blip r:embed="rId5">
            <a:alphaModFix/>
          </a:blip>
          <a:srcRect b="19232" l="26373" r="21060" t="39012"/>
          <a:stretch/>
        </p:blipFill>
        <p:spPr>
          <a:xfrm>
            <a:off x="5303837" y="3201987"/>
            <a:ext cx="6408737" cy="2736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98" name="Google Shape;498;p32"/>
          <p:cNvSpPr txBox="1"/>
          <p:nvPr/>
        </p:nvSpPr>
        <p:spPr>
          <a:xfrm>
            <a:off x="479425" y="3429000"/>
            <a:ext cx="472281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DB 처리 중, 에러가 발생하면 Rollback: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503" name="Google Shape;503;p33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04" name="Google Shape;5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05" name="Google Shape;505;p33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Maven (개념, 관련소스)</a:t>
            </a:r>
            <a:endParaRPr/>
          </a:p>
        </p:txBody>
      </p:sp>
      <p:sp>
        <p:nvSpPr>
          <p:cNvPr id="507" name="Google Shape;507;p33"/>
          <p:cNvSpPr txBox="1"/>
          <p:nvPr/>
        </p:nvSpPr>
        <p:spPr>
          <a:xfrm>
            <a:off x="407987" y="1700212"/>
            <a:ext cx="7532687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프로젝트에서 필요한 라이브러리를 pom.xml에 등록하면,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라이브러리와 함께 의존성이 있는 라이브러리도 함께 등록하여 줌.</a:t>
            </a:r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6738937" y="2398712"/>
            <a:ext cx="4037012" cy="993775"/>
            <a:chOff x="533800" y="2347139"/>
            <a:chExt cx="4038357" cy="994388"/>
          </a:xfrm>
        </p:grpSpPr>
        <p:pic>
          <p:nvPicPr>
            <p:cNvPr id="509" name="Google Shape;509;p33"/>
            <p:cNvPicPr preferRelativeResize="0"/>
            <p:nvPr/>
          </p:nvPicPr>
          <p:blipFill rotWithShape="1">
            <a:blip r:embed="rId5">
              <a:alphaModFix/>
            </a:blip>
            <a:srcRect b="70404" l="0" r="32612" t="7899"/>
            <a:stretch/>
          </p:blipFill>
          <p:spPr>
            <a:xfrm>
              <a:off x="542592" y="2619329"/>
              <a:ext cx="4029565" cy="72219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10" name="Google Shape;510;p33"/>
            <p:cNvSpPr txBox="1"/>
            <p:nvPr/>
          </p:nvSpPr>
          <p:spPr>
            <a:xfrm>
              <a:off x="533800" y="2347139"/>
              <a:ext cx="4028829" cy="27639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http://mvnrepository.com/에서 필요한 라이브러리 검색</a:t>
              </a:r>
              <a:endParaRPr/>
            </a:p>
          </p:txBody>
        </p:sp>
      </p:grpSp>
      <p:grpSp>
        <p:nvGrpSpPr>
          <p:cNvPr id="511" name="Google Shape;511;p33"/>
          <p:cNvGrpSpPr/>
          <p:nvPr/>
        </p:nvGrpSpPr>
        <p:grpSpPr>
          <a:xfrm>
            <a:off x="839787" y="2659062"/>
            <a:ext cx="3600450" cy="2498725"/>
            <a:chOff x="551384" y="2397970"/>
            <a:chExt cx="3600400" cy="2497566"/>
          </a:xfrm>
        </p:grpSpPr>
        <p:pic>
          <p:nvPicPr>
            <p:cNvPr id="512" name="Google Shape;512;p33"/>
            <p:cNvPicPr preferRelativeResize="0"/>
            <p:nvPr/>
          </p:nvPicPr>
          <p:blipFill rotWithShape="1">
            <a:blip r:embed="rId6">
              <a:alphaModFix/>
            </a:blip>
            <a:srcRect b="34616" l="31689" r="38778" t="31320"/>
            <a:stretch/>
          </p:blipFill>
          <p:spPr>
            <a:xfrm>
              <a:off x="551384" y="2663288"/>
              <a:ext cx="3600400" cy="223224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13" name="Google Shape;513;p33"/>
            <p:cNvSpPr txBox="1"/>
            <p:nvPr/>
          </p:nvSpPr>
          <p:spPr>
            <a:xfrm>
              <a:off x="551384" y="2397970"/>
              <a:ext cx="2738399" cy="27768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pom.xml에 maven플러그인 사용설정</a:t>
              </a:r>
              <a:endParaRPr/>
            </a:p>
          </p:txBody>
        </p:sp>
      </p:grpSp>
      <p:grpSp>
        <p:nvGrpSpPr>
          <p:cNvPr id="514" name="Google Shape;514;p33"/>
          <p:cNvGrpSpPr/>
          <p:nvPr/>
        </p:nvGrpSpPr>
        <p:grpSpPr>
          <a:xfrm>
            <a:off x="6718300" y="3871912"/>
            <a:ext cx="2351087" cy="2068512"/>
            <a:chOff x="5366720" y="4079313"/>
            <a:chExt cx="2350274" cy="2067799"/>
          </a:xfrm>
        </p:grpSpPr>
        <p:pic>
          <p:nvPicPr>
            <p:cNvPr id="515" name="Google Shape;515;p33"/>
            <p:cNvPicPr preferRelativeResize="0"/>
            <p:nvPr/>
          </p:nvPicPr>
          <p:blipFill rotWithShape="1">
            <a:blip r:embed="rId7">
              <a:alphaModFix/>
            </a:blip>
            <a:srcRect b="39012" l="29327" r="51770" t="34266"/>
            <a:stretch/>
          </p:blipFill>
          <p:spPr>
            <a:xfrm>
              <a:off x="5371804" y="4364894"/>
              <a:ext cx="2345190" cy="178221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16" name="Google Shape;516;p33"/>
            <p:cNvSpPr txBox="1"/>
            <p:nvPr/>
          </p:nvSpPr>
          <p:spPr>
            <a:xfrm>
              <a:off x="5366720" y="4079313"/>
              <a:ext cx="2332817" cy="27771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검색한 결과를 pom.xml에 등록</a:t>
              </a:r>
              <a:endParaRPr/>
            </a:p>
          </p:txBody>
        </p:sp>
      </p:grpSp>
      <p:sp>
        <p:nvSpPr>
          <p:cNvPr id="517" name="Google Shape;517;p33"/>
          <p:cNvSpPr/>
          <p:nvPr/>
        </p:nvSpPr>
        <p:spPr>
          <a:xfrm>
            <a:off x="4727575" y="2936875"/>
            <a:ext cx="1728787" cy="215900"/>
          </a:xfrm>
          <a:prstGeom prst="rightArrow">
            <a:avLst>
              <a:gd fmla="val 20251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7394575" y="3436937"/>
            <a:ext cx="215900" cy="395287"/>
          </a:xfrm>
          <a:prstGeom prst="downArrow">
            <a:avLst>
              <a:gd fmla="val 15701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523" name="Google Shape;523;p34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24" name="Google Shape;5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25" name="Google Shape;525;p34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4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Mail (개념, 관련소스)</a:t>
            </a:r>
            <a:endParaRPr/>
          </a:p>
        </p:txBody>
      </p:sp>
      <p:sp>
        <p:nvSpPr>
          <p:cNvPr id="527" name="Google Shape;527;p34"/>
          <p:cNvSpPr txBox="1"/>
          <p:nvPr/>
        </p:nvSpPr>
        <p:spPr>
          <a:xfrm>
            <a:off x="407987" y="1700212"/>
            <a:ext cx="41846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SMTP를 통해 메일을 보내는 기술</a:t>
            </a:r>
            <a:endParaRPr/>
          </a:p>
        </p:txBody>
      </p:sp>
      <p:grpSp>
        <p:nvGrpSpPr>
          <p:cNvPr id="528" name="Google Shape;528;p34"/>
          <p:cNvGrpSpPr/>
          <p:nvPr/>
        </p:nvGrpSpPr>
        <p:grpSpPr>
          <a:xfrm>
            <a:off x="550862" y="2349500"/>
            <a:ext cx="2454275" cy="1173162"/>
            <a:chOff x="830624" y="2659626"/>
            <a:chExt cx="2453450" cy="1173373"/>
          </a:xfrm>
        </p:grpSpPr>
        <p:sp>
          <p:nvSpPr>
            <p:cNvPr id="529" name="Google Shape;529;p34"/>
            <p:cNvSpPr txBox="1"/>
            <p:nvPr/>
          </p:nvSpPr>
          <p:spPr>
            <a:xfrm>
              <a:off x="830624" y="2659626"/>
              <a:ext cx="2415363" cy="27627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pom.xml에 mail라이브러리 등록</a:t>
              </a:r>
              <a:endParaRPr/>
            </a:p>
          </p:txBody>
        </p:sp>
        <p:pic>
          <p:nvPicPr>
            <p:cNvPr id="530" name="Google Shape;530;p34"/>
            <p:cNvPicPr preferRelativeResize="0"/>
            <p:nvPr/>
          </p:nvPicPr>
          <p:blipFill rotWithShape="1">
            <a:blip r:embed="rId5">
              <a:alphaModFix/>
            </a:blip>
            <a:srcRect b="33516" l="30509" r="51770" t="54394"/>
            <a:stretch/>
          </p:blipFill>
          <p:spPr>
            <a:xfrm>
              <a:off x="839415" y="2936624"/>
              <a:ext cx="2444659" cy="8963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531" name="Google Shape;531;p34"/>
          <p:cNvGrpSpPr/>
          <p:nvPr/>
        </p:nvGrpSpPr>
        <p:grpSpPr>
          <a:xfrm>
            <a:off x="1028700" y="2905125"/>
            <a:ext cx="4029075" cy="2198687"/>
            <a:chOff x="551384" y="4005064"/>
            <a:chExt cx="4029565" cy="2199047"/>
          </a:xfrm>
        </p:grpSpPr>
        <p:sp>
          <p:nvSpPr>
            <p:cNvPr id="532" name="Google Shape;532;p34"/>
            <p:cNvSpPr txBox="1"/>
            <p:nvPr/>
          </p:nvSpPr>
          <p:spPr>
            <a:xfrm>
              <a:off x="551384" y="4005064"/>
              <a:ext cx="2741946" cy="27627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spring설정파일.xml에 smtp정보 등록</a:t>
              </a:r>
              <a:endParaRPr/>
            </a:p>
          </p:txBody>
        </p:sp>
        <p:pic>
          <p:nvPicPr>
            <p:cNvPr id="533" name="Google Shape;533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0175" y="4282063"/>
              <a:ext cx="4020774" cy="192204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534" name="Google Shape;534;p34"/>
          <p:cNvGrpSpPr/>
          <p:nvPr/>
        </p:nvGrpSpPr>
        <p:grpSpPr>
          <a:xfrm>
            <a:off x="5367337" y="1931987"/>
            <a:ext cx="4389437" cy="2835275"/>
            <a:chOff x="5799176" y="1931640"/>
            <a:chExt cx="4389343" cy="2836086"/>
          </a:xfrm>
        </p:grpSpPr>
        <p:sp>
          <p:nvSpPr>
            <p:cNvPr id="535" name="Google Shape;535;p34"/>
            <p:cNvSpPr txBox="1"/>
            <p:nvPr/>
          </p:nvSpPr>
          <p:spPr>
            <a:xfrm>
              <a:off x="5799176" y="1931640"/>
              <a:ext cx="4389343" cy="27630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메일전송 클래스-spring설정파일.xml에서 등록한 객체 id사용</a:t>
              </a:r>
              <a:endParaRPr/>
            </a:p>
          </p:txBody>
        </p:sp>
        <p:pic>
          <p:nvPicPr>
            <p:cNvPr id="536" name="Google Shape;536;p34"/>
            <p:cNvPicPr preferRelativeResize="0"/>
            <p:nvPr/>
          </p:nvPicPr>
          <p:blipFill rotWithShape="1">
            <a:blip r:embed="rId7">
              <a:alphaModFix/>
            </a:blip>
            <a:srcRect b="33517" l="26374" r="24603" t="11541"/>
            <a:stretch/>
          </p:blipFill>
          <p:spPr>
            <a:xfrm>
              <a:off x="5807968" y="2208639"/>
              <a:ext cx="4248085" cy="255908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537" name="Google Shape;537;p34"/>
          <p:cNvGrpSpPr/>
          <p:nvPr/>
        </p:nvGrpSpPr>
        <p:grpSpPr>
          <a:xfrm>
            <a:off x="6096000" y="4005262"/>
            <a:ext cx="4752975" cy="2047875"/>
            <a:chOff x="6096000" y="4005064"/>
            <a:chExt cx="4752528" cy="2047773"/>
          </a:xfrm>
        </p:grpSpPr>
        <p:pic>
          <p:nvPicPr>
            <p:cNvPr id="538" name="Google Shape;538;p34"/>
            <p:cNvPicPr preferRelativeResize="0"/>
            <p:nvPr/>
          </p:nvPicPr>
          <p:blipFill rotWithShape="1">
            <a:blip r:embed="rId8">
              <a:alphaModFix/>
            </a:blip>
            <a:srcRect b="29570" l="30508" r="30509" t="43408"/>
            <a:stretch/>
          </p:blipFill>
          <p:spPr>
            <a:xfrm>
              <a:off x="6096000" y="4282063"/>
              <a:ext cx="4752528" cy="177077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39" name="Google Shape;539;p34"/>
            <p:cNvSpPr txBox="1"/>
            <p:nvPr/>
          </p:nvSpPr>
          <p:spPr>
            <a:xfrm>
              <a:off x="6096000" y="4005064"/>
              <a:ext cx="3019141" cy="27621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찾기에서 메일전송 클래스 사용</a:t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544" name="Google Shape;544;p35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45" name="Google Shape;54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46" name="Google Shape;546;p35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5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Fileupload (개념, 관련소스)</a:t>
            </a:r>
            <a:endParaRPr/>
          </a:p>
        </p:txBody>
      </p:sp>
      <p:sp>
        <p:nvSpPr>
          <p:cNvPr id="548" name="Google Shape;548;p35"/>
          <p:cNvSpPr txBox="1"/>
          <p:nvPr/>
        </p:nvSpPr>
        <p:spPr>
          <a:xfrm>
            <a:off x="407987" y="1700212"/>
            <a:ext cx="3297237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PC를 서버에 저장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 예: 프로필 사진 업로드</a:t>
            </a:r>
            <a:endParaRPr/>
          </a:p>
        </p:txBody>
      </p:sp>
      <p:grpSp>
        <p:nvGrpSpPr>
          <p:cNvPr id="549" name="Google Shape;549;p35"/>
          <p:cNvGrpSpPr/>
          <p:nvPr/>
        </p:nvGrpSpPr>
        <p:grpSpPr>
          <a:xfrm>
            <a:off x="1271587" y="2781300"/>
            <a:ext cx="2816225" cy="1174750"/>
            <a:chOff x="551384" y="2349938"/>
            <a:chExt cx="2816221" cy="1174548"/>
          </a:xfrm>
        </p:grpSpPr>
        <p:sp>
          <p:nvSpPr>
            <p:cNvPr id="550" name="Google Shape;550;p35"/>
            <p:cNvSpPr txBox="1"/>
            <p:nvPr/>
          </p:nvSpPr>
          <p:spPr>
            <a:xfrm>
              <a:off x="551384" y="2349938"/>
              <a:ext cx="2816221" cy="27776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pom.xml에 fileupload라이브러리 등록</a:t>
              </a:r>
              <a:endParaRPr/>
            </a:p>
          </p:txBody>
        </p:sp>
        <p:pic>
          <p:nvPicPr>
            <p:cNvPr id="551" name="Google Shape;551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385" y="2626938"/>
              <a:ext cx="2816220" cy="89754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552" name="Google Shape;552;p35"/>
          <p:cNvGrpSpPr/>
          <p:nvPr/>
        </p:nvGrpSpPr>
        <p:grpSpPr>
          <a:xfrm>
            <a:off x="5795962" y="1931987"/>
            <a:ext cx="4260850" cy="4367212"/>
            <a:chOff x="5367128" y="1931640"/>
            <a:chExt cx="4259810" cy="4368307"/>
          </a:xfrm>
        </p:grpSpPr>
        <p:sp>
          <p:nvSpPr>
            <p:cNvPr id="553" name="Google Shape;553;p35"/>
            <p:cNvSpPr txBox="1"/>
            <p:nvPr/>
          </p:nvSpPr>
          <p:spPr>
            <a:xfrm>
              <a:off x="5367128" y="1931640"/>
              <a:ext cx="2382255" cy="27629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컨트롤러에서 이미지 저장 처리</a:t>
              </a:r>
              <a:endParaRPr/>
            </a:p>
          </p:txBody>
        </p:sp>
        <p:pic>
          <p:nvPicPr>
            <p:cNvPr id="554" name="Google Shape;554;p35"/>
            <p:cNvPicPr preferRelativeResize="0"/>
            <p:nvPr/>
          </p:nvPicPr>
          <p:blipFill rotWithShape="1">
            <a:blip r:embed="rId6">
              <a:alphaModFix/>
            </a:blip>
            <a:srcRect b="4917" l="30389" r="27557" t="19936"/>
            <a:stretch/>
          </p:blipFill>
          <p:spPr>
            <a:xfrm>
              <a:off x="5367128" y="2208638"/>
              <a:ext cx="4259810" cy="409130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559" name="Google Shape;559;p36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60" name="Google Shape;5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61" name="Google Shape;561;p36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6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Git (개념, 관련 항목 및 URL)</a:t>
            </a:r>
            <a:endParaRPr/>
          </a:p>
        </p:txBody>
      </p:sp>
      <p:sp>
        <p:nvSpPr>
          <p:cNvPr id="563" name="Google Shape;563;p36"/>
          <p:cNvSpPr txBox="1"/>
          <p:nvPr/>
        </p:nvSpPr>
        <p:spPr>
          <a:xfrm>
            <a:off x="407987" y="1700212"/>
            <a:ext cx="591661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프로젝트의 버전 관리 및 백업 팀원간의 협업을 위한 툴</a:t>
            </a:r>
            <a:endParaRPr/>
          </a:p>
        </p:txBody>
      </p:sp>
      <p:grpSp>
        <p:nvGrpSpPr>
          <p:cNvPr id="564" name="Google Shape;564;p36"/>
          <p:cNvGrpSpPr/>
          <p:nvPr/>
        </p:nvGrpSpPr>
        <p:grpSpPr>
          <a:xfrm>
            <a:off x="398462" y="2347912"/>
            <a:ext cx="2928937" cy="3902075"/>
            <a:chOff x="398576" y="2347139"/>
            <a:chExt cx="2928532" cy="3903131"/>
          </a:xfrm>
        </p:grpSpPr>
        <p:sp>
          <p:nvSpPr>
            <p:cNvPr id="565" name="Google Shape;565;p36"/>
            <p:cNvSpPr txBox="1"/>
            <p:nvPr/>
          </p:nvSpPr>
          <p:spPr>
            <a:xfrm>
              <a:off x="398576" y="2347139"/>
              <a:ext cx="1287284" cy="276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Git Repositories</a:t>
              </a:r>
              <a:endParaRPr/>
            </a:p>
          </p:txBody>
        </p:sp>
        <p:pic>
          <p:nvPicPr>
            <p:cNvPr id="566" name="Google Shape;566;p36"/>
            <p:cNvPicPr preferRelativeResize="0"/>
            <p:nvPr/>
          </p:nvPicPr>
          <p:blipFill rotWithShape="1">
            <a:blip r:embed="rId5">
              <a:alphaModFix/>
            </a:blip>
            <a:srcRect b="34616" l="0" r="74806" t="7171"/>
            <a:stretch/>
          </p:blipFill>
          <p:spPr>
            <a:xfrm>
              <a:off x="407368" y="2624138"/>
              <a:ext cx="2919740" cy="362613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567" name="Google Shape;567;p36"/>
          <p:cNvGrpSpPr/>
          <p:nvPr/>
        </p:nvGrpSpPr>
        <p:grpSpPr>
          <a:xfrm>
            <a:off x="3854450" y="2347912"/>
            <a:ext cx="1928812" cy="2278062"/>
            <a:chOff x="3854960" y="2347139"/>
            <a:chExt cx="1928328" cy="2278837"/>
          </a:xfrm>
        </p:grpSpPr>
        <p:pic>
          <p:nvPicPr>
            <p:cNvPr id="568" name="Google Shape;568;p36"/>
            <p:cNvPicPr preferRelativeResize="0"/>
            <p:nvPr/>
          </p:nvPicPr>
          <p:blipFill rotWithShape="1">
            <a:blip r:embed="rId6">
              <a:alphaModFix/>
            </a:blip>
            <a:srcRect b="62281" l="0" r="84255" t="7170"/>
            <a:stretch/>
          </p:blipFill>
          <p:spPr>
            <a:xfrm>
              <a:off x="3863752" y="2624138"/>
              <a:ext cx="1919536" cy="200183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69" name="Google Shape;569;p36"/>
            <p:cNvSpPr txBox="1"/>
            <p:nvPr/>
          </p:nvSpPr>
          <p:spPr>
            <a:xfrm>
              <a:off x="3854960" y="2347139"/>
              <a:ext cx="1433153" cy="2763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Team Synchronize</a:t>
              </a:r>
              <a:endParaRPr/>
            </a:p>
          </p:txBody>
        </p:sp>
      </p:grpSp>
      <p:grpSp>
        <p:nvGrpSpPr>
          <p:cNvPr id="570" name="Google Shape;570;p36"/>
          <p:cNvGrpSpPr/>
          <p:nvPr/>
        </p:nvGrpSpPr>
        <p:grpSpPr>
          <a:xfrm>
            <a:off x="6816725" y="2360612"/>
            <a:ext cx="4332287" cy="3487737"/>
            <a:chOff x="6816080" y="2361039"/>
            <a:chExt cx="4332933" cy="3487947"/>
          </a:xfrm>
        </p:grpSpPr>
        <p:pic>
          <p:nvPicPr>
            <p:cNvPr id="571" name="Google Shape;571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6080" y="2641722"/>
              <a:ext cx="4332933" cy="320726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72" name="Google Shape;572;p36"/>
            <p:cNvSpPr txBox="1"/>
            <p:nvPr/>
          </p:nvSpPr>
          <p:spPr>
            <a:xfrm>
              <a:off x="6816080" y="2361039"/>
              <a:ext cx="949466" cy="27624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Github site</a:t>
              </a:r>
              <a:endParaRPr/>
            </a:p>
          </p:txBody>
        </p:sp>
      </p:grpSp>
      <p:sp>
        <p:nvSpPr>
          <p:cNvPr id="573" name="Google Shape;573;p36"/>
          <p:cNvSpPr txBox="1"/>
          <p:nvPr/>
        </p:nvSpPr>
        <p:spPr>
          <a:xfrm>
            <a:off x="6600825" y="5848350"/>
            <a:ext cx="48847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https://github.com/LeeSangGuk/tippingpoint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578" name="Google Shape;578;p37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79" name="Google Shape;5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80" name="Google Shape;580;p37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7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AJAX (개념, 관련 소스)</a:t>
            </a:r>
            <a:endParaRPr/>
          </a:p>
        </p:txBody>
      </p:sp>
      <p:sp>
        <p:nvSpPr>
          <p:cNvPr id="582" name="Google Shape;582;p37"/>
          <p:cNvSpPr txBox="1"/>
          <p:nvPr/>
        </p:nvSpPr>
        <p:spPr>
          <a:xfrm>
            <a:off x="407987" y="1700212"/>
            <a:ext cx="4897437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클라이언트와 서버간의 비동기식 통신방식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(동기식 처리도 가능)</a:t>
            </a:r>
            <a:endParaRPr/>
          </a:p>
        </p:txBody>
      </p:sp>
      <p:grpSp>
        <p:nvGrpSpPr>
          <p:cNvPr id="583" name="Google Shape;583;p37"/>
          <p:cNvGrpSpPr/>
          <p:nvPr/>
        </p:nvGrpSpPr>
        <p:grpSpPr>
          <a:xfrm>
            <a:off x="398462" y="2781300"/>
            <a:ext cx="3681412" cy="2662237"/>
            <a:chOff x="398576" y="2495137"/>
            <a:chExt cx="3681200" cy="2662055"/>
          </a:xfrm>
        </p:grpSpPr>
        <p:sp>
          <p:nvSpPr>
            <p:cNvPr id="584" name="Google Shape;584;p37"/>
            <p:cNvSpPr txBox="1"/>
            <p:nvPr/>
          </p:nvSpPr>
          <p:spPr>
            <a:xfrm>
              <a:off x="398576" y="2495137"/>
              <a:ext cx="2123953" cy="2762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Ajax요청 클라이언트 페이지</a:t>
              </a:r>
              <a:endParaRPr/>
            </a:p>
          </p:txBody>
        </p:sp>
        <p:pic>
          <p:nvPicPr>
            <p:cNvPr id="585" name="Google Shape;585;p37"/>
            <p:cNvPicPr preferRelativeResize="0"/>
            <p:nvPr/>
          </p:nvPicPr>
          <p:blipFill rotWithShape="1">
            <a:blip r:embed="rId5">
              <a:alphaModFix/>
            </a:blip>
            <a:srcRect b="40109" l="32280" r="37596" t="23628"/>
            <a:stretch/>
          </p:blipFill>
          <p:spPr>
            <a:xfrm>
              <a:off x="407368" y="2780928"/>
              <a:ext cx="3672408" cy="237626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pic>
        <p:nvPicPr>
          <p:cNvPr id="586" name="Google Shape;58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5425" y="3057525"/>
            <a:ext cx="5765800" cy="271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87" name="Google Shape;587;p37"/>
          <p:cNvSpPr txBox="1"/>
          <p:nvPr/>
        </p:nvSpPr>
        <p:spPr>
          <a:xfrm>
            <a:off x="5295900" y="2781300"/>
            <a:ext cx="1662112" cy="2762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Ajax요청 처리 핸들러</a:t>
            </a:r>
            <a:endParaRPr/>
          </a:p>
        </p:txBody>
      </p:sp>
      <p:sp>
        <p:nvSpPr>
          <p:cNvPr id="588" name="Google Shape;588;p37"/>
          <p:cNvSpPr/>
          <p:nvPr/>
        </p:nvSpPr>
        <p:spPr>
          <a:xfrm>
            <a:off x="4367212" y="3573462"/>
            <a:ext cx="649287" cy="320675"/>
          </a:xfrm>
          <a:prstGeom prst="rightArrow">
            <a:avLst>
              <a:gd fmla="val 16266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7"/>
          <p:cNvSpPr/>
          <p:nvPr/>
        </p:nvSpPr>
        <p:spPr>
          <a:xfrm rot="10800000">
            <a:off x="4367212" y="4365625"/>
            <a:ext cx="649287" cy="320675"/>
          </a:xfrm>
          <a:prstGeom prst="rightArrow">
            <a:avLst>
              <a:gd fmla="val 16266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594" name="Google Shape;594;p38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95" name="Google Shape;59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596" name="Google Shape;596;p38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8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JSON (개념, 관련 소스)</a:t>
            </a:r>
            <a:endParaRPr/>
          </a:p>
        </p:txBody>
      </p:sp>
      <p:sp>
        <p:nvSpPr>
          <p:cNvPr id="598" name="Google Shape;598;p38"/>
          <p:cNvSpPr txBox="1"/>
          <p:nvPr/>
        </p:nvSpPr>
        <p:spPr>
          <a:xfrm>
            <a:off x="407987" y="1700212"/>
            <a:ext cx="926782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기종(웹 클라이언트와 서버)간의 데이터 교환 방식 중 한 가지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JSON(JavaScript Object Notation)은 Javascript 객체(Map(Key:Value))형식의 데이터 묶음</a:t>
            </a:r>
            <a:endParaRPr/>
          </a:p>
        </p:txBody>
      </p:sp>
      <p:grpSp>
        <p:nvGrpSpPr>
          <p:cNvPr id="599" name="Google Shape;599;p38"/>
          <p:cNvGrpSpPr/>
          <p:nvPr/>
        </p:nvGrpSpPr>
        <p:grpSpPr>
          <a:xfrm>
            <a:off x="398462" y="2781300"/>
            <a:ext cx="4286250" cy="2782887"/>
            <a:chOff x="398576" y="2780928"/>
            <a:chExt cx="4285517" cy="2783582"/>
          </a:xfrm>
        </p:grpSpPr>
        <p:sp>
          <p:nvSpPr>
            <p:cNvPr id="600" name="Google Shape;600;p38"/>
            <p:cNvSpPr txBox="1"/>
            <p:nvPr/>
          </p:nvSpPr>
          <p:spPr>
            <a:xfrm>
              <a:off x="398576" y="2780928"/>
              <a:ext cx="2123712" cy="27629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pom.xml에 라이브러리 등록</a:t>
              </a:r>
              <a:endParaRPr/>
            </a:p>
          </p:txBody>
        </p:sp>
        <p:pic>
          <p:nvPicPr>
            <p:cNvPr id="601" name="Google Shape;601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7368" y="3068960"/>
              <a:ext cx="4276725" cy="249555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602" name="Google Shape;602;p38"/>
          <p:cNvGrpSpPr/>
          <p:nvPr/>
        </p:nvGrpSpPr>
        <p:grpSpPr>
          <a:xfrm>
            <a:off x="5295900" y="2781300"/>
            <a:ext cx="3702050" cy="3338512"/>
            <a:chOff x="5295898" y="2780928"/>
            <a:chExt cx="3701359" cy="3338885"/>
          </a:xfrm>
        </p:grpSpPr>
        <p:sp>
          <p:nvSpPr>
            <p:cNvPr id="603" name="Google Shape;603;p38"/>
            <p:cNvSpPr txBox="1"/>
            <p:nvPr/>
          </p:nvSpPr>
          <p:spPr>
            <a:xfrm>
              <a:off x="5295898" y="2780928"/>
              <a:ext cx="3169646" cy="27625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Ajax요청에서 데이터를 JSON방식으로 처리</a:t>
              </a:r>
              <a:endParaRPr/>
            </a:p>
          </p:txBody>
        </p:sp>
        <p:pic>
          <p:nvPicPr>
            <p:cNvPr id="604" name="Google Shape;604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95898" y="3057927"/>
              <a:ext cx="3701359" cy="306188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609" name="Google Shape;609;p39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10" name="Google Shape;6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11" name="Google Shape;611;p39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jQuery (개념, 관련 소스)</a:t>
            </a:r>
            <a:endParaRPr/>
          </a:p>
        </p:txBody>
      </p:sp>
      <p:sp>
        <p:nvSpPr>
          <p:cNvPr id="613" name="Google Shape;613;p39"/>
          <p:cNvSpPr txBox="1"/>
          <p:nvPr/>
        </p:nvSpPr>
        <p:spPr>
          <a:xfrm>
            <a:off x="407987" y="1700212"/>
            <a:ext cx="1009332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 라이브러리 중에 많이 사용되는 것으로써, 크로스 브라우징을 지원한다.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Version 1.x는 Version2.x의 차이는 Internet Explorer 9 기준으로 구버전 지원여부에 따라 나뉜다.</a:t>
            </a:r>
            <a:endParaRPr/>
          </a:p>
        </p:txBody>
      </p:sp>
      <p:grpSp>
        <p:nvGrpSpPr>
          <p:cNvPr id="614" name="Google Shape;614;p39"/>
          <p:cNvGrpSpPr/>
          <p:nvPr/>
        </p:nvGrpSpPr>
        <p:grpSpPr>
          <a:xfrm>
            <a:off x="550862" y="2492375"/>
            <a:ext cx="5892800" cy="3384550"/>
            <a:chOff x="398576" y="2780928"/>
            <a:chExt cx="5891846" cy="3384376"/>
          </a:xfrm>
        </p:grpSpPr>
        <p:sp>
          <p:nvSpPr>
            <p:cNvPr id="615" name="Google Shape;615;p39"/>
            <p:cNvSpPr txBox="1"/>
            <p:nvPr/>
          </p:nvSpPr>
          <p:spPr>
            <a:xfrm>
              <a:off x="398576" y="2780928"/>
              <a:ext cx="5120446" cy="27621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DOM에 jQuery를 이용한 선택자를 통하여, click이벤트를 처리하는 소스</a:t>
              </a:r>
              <a:endParaRPr/>
            </a:p>
          </p:txBody>
        </p:sp>
        <p:pic>
          <p:nvPicPr>
            <p:cNvPr id="616" name="Google Shape;616;p39"/>
            <p:cNvPicPr preferRelativeResize="0"/>
            <p:nvPr/>
          </p:nvPicPr>
          <p:blipFill rotWithShape="1">
            <a:blip r:embed="rId5">
              <a:alphaModFix/>
            </a:blip>
            <a:srcRect b="41209" l="26374" r="39959" t="25825"/>
            <a:stretch/>
          </p:blipFill>
          <p:spPr>
            <a:xfrm>
              <a:off x="407367" y="3068959"/>
              <a:ext cx="5883055" cy="309634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/>
        </p:nvSpPr>
        <p:spPr>
          <a:xfrm>
            <a:off x="0" y="590550"/>
            <a:ext cx="666750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2119312" y="590550"/>
            <a:ext cx="10072687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692150" y="525462"/>
            <a:ext cx="15430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기능 맵</a:t>
            </a:r>
            <a:endParaRPr/>
          </a:p>
        </p:txBody>
      </p:sp>
      <p:pic>
        <p:nvPicPr>
          <p:cNvPr descr="C:\Users\kosta\Desktop\mapping.png" id="157" name="Google Shape;1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2" y="1112837"/>
            <a:ext cx="11877675" cy="5287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257175" y="1358900"/>
            <a:ext cx="2933700" cy="17494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2103437" y="3810000"/>
            <a:ext cx="2295525" cy="16668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7396162" y="1168400"/>
            <a:ext cx="2957512" cy="279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4297362" y="1381125"/>
            <a:ext cx="2886075" cy="2073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7497762" y="5172075"/>
            <a:ext cx="4419600" cy="100488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7497762" y="4000500"/>
            <a:ext cx="3292475" cy="110013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244475" y="995362"/>
            <a:ext cx="600075" cy="369887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3816350" y="5465762"/>
            <a:ext cx="601662" cy="369887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4284662" y="1011237"/>
            <a:ext cx="600075" cy="368300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10358437" y="1152525"/>
            <a:ext cx="601662" cy="369887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계정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10796587" y="3997325"/>
            <a:ext cx="809625" cy="369887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7483475" y="6184900"/>
            <a:ext cx="1516062" cy="368300"/>
          </a:xfrm>
          <a:prstGeom prst="rect">
            <a:avLst/>
          </a:prstGeom>
          <a:solidFill>
            <a:schemeClr val="dk1">
              <a:alpha val="41568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계정 정보관리</a:t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 flipH="1" rot="10800000">
            <a:off x="636587" y="0"/>
            <a:ext cx="2198687" cy="285750"/>
          </a:xfrm>
          <a:custGeom>
            <a:rect b="b" l="l" r="r" t="t"/>
            <a:pathLst>
              <a:path extrusionOk="0" h="285750" w="2197492">
                <a:moveTo>
                  <a:pt x="47626" y="0"/>
                </a:moveTo>
                <a:lnTo>
                  <a:pt x="2149866" y="0"/>
                </a:lnTo>
                <a:cubicBezTo>
                  <a:pt x="2176169" y="0"/>
                  <a:pt x="2197492" y="21323"/>
                  <a:pt x="2197492" y="47626"/>
                </a:cubicBezTo>
                <a:lnTo>
                  <a:pt x="2197492" y="285750"/>
                </a:lnTo>
                <a:lnTo>
                  <a:pt x="2197492" y="285750"/>
                </a:lnTo>
                <a:lnTo>
                  <a:pt x="0" y="285750"/>
                </a:lnTo>
                <a:lnTo>
                  <a:pt x="0" y="285750"/>
                </a:lnTo>
                <a:lnTo>
                  <a:pt x="0" y="47626"/>
                </a:lnTo>
                <a:cubicBezTo>
                  <a:pt x="0" y="21323"/>
                  <a:pt x="21323" y="0"/>
                  <a:pt x="47626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4"/>
          <p:cNvSpPr/>
          <p:nvPr/>
        </p:nvSpPr>
        <p:spPr>
          <a:xfrm flipH="1" rot="10800000">
            <a:off x="3071812" y="0"/>
            <a:ext cx="1827212" cy="285750"/>
          </a:xfrm>
          <a:custGeom>
            <a:rect b="b" l="l" r="r" t="t"/>
            <a:pathLst>
              <a:path extrusionOk="0" h="285750" w="1827669">
                <a:moveTo>
                  <a:pt x="47626" y="0"/>
                </a:moveTo>
                <a:lnTo>
                  <a:pt x="1780043" y="0"/>
                </a:lnTo>
                <a:cubicBezTo>
                  <a:pt x="1806346" y="0"/>
                  <a:pt x="1827669" y="21323"/>
                  <a:pt x="1827669" y="47626"/>
                </a:cubicBezTo>
                <a:lnTo>
                  <a:pt x="1827669" y="285750"/>
                </a:lnTo>
                <a:lnTo>
                  <a:pt x="1827669" y="285750"/>
                </a:lnTo>
                <a:lnTo>
                  <a:pt x="0" y="285750"/>
                </a:lnTo>
                <a:lnTo>
                  <a:pt x="0" y="285750"/>
                </a:lnTo>
                <a:lnTo>
                  <a:pt x="0" y="47626"/>
                </a:lnTo>
                <a:cubicBezTo>
                  <a:pt x="0" y="21323"/>
                  <a:pt x="21323" y="0"/>
                  <a:pt x="47626" y="0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1046162" y="-47625"/>
            <a:ext cx="135572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맵</a:t>
            </a:r>
            <a:endParaRPr/>
          </a:p>
        </p:txBody>
      </p:sp>
      <p:sp>
        <p:nvSpPr>
          <p:cNvPr id="173" name="Google Shape;173;p4"/>
          <p:cNvSpPr txBox="1"/>
          <p:nvPr/>
        </p:nvSpPr>
        <p:spPr>
          <a:xfrm>
            <a:off x="3365500" y="-47625"/>
            <a:ext cx="1354137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구현 사항</a:t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 flipH="1" rot="10800000">
            <a:off x="5126037" y="0"/>
            <a:ext cx="2305050" cy="285750"/>
          </a:xfrm>
          <a:custGeom>
            <a:rect b="b" l="l" r="r" t="t"/>
            <a:pathLst>
              <a:path extrusionOk="0" h="285750" w="2305156">
                <a:moveTo>
                  <a:pt x="47626" y="0"/>
                </a:moveTo>
                <a:lnTo>
                  <a:pt x="2257530" y="0"/>
                </a:lnTo>
                <a:cubicBezTo>
                  <a:pt x="2283833" y="0"/>
                  <a:pt x="2305156" y="21323"/>
                  <a:pt x="2305156" y="47626"/>
                </a:cubicBezTo>
                <a:lnTo>
                  <a:pt x="2305156" y="285750"/>
                </a:lnTo>
                <a:lnTo>
                  <a:pt x="2305156" y="285750"/>
                </a:lnTo>
                <a:lnTo>
                  <a:pt x="0" y="285750"/>
                </a:lnTo>
                <a:lnTo>
                  <a:pt x="0" y="285750"/>
                </a:lnTo>
                <a:lnTo>
                  <a:pt x="0" y="47626"/>
                </a:lnTo>
                <a:cubicBezTo>
                  <a:pt x="0" y="21323"/>
                  <a:pt x="21323" y="0"/>
                  <a:pt x="47626" y="0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5670550" y="-47625"/>
            <a:ext cx="1282700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구성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621" name="Google Shape;621;p40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22" name="Google Shape;6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23" name="Google Shape;623;p40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0"/>
          <p:cNvSpPr txBox="1"/>
          <p:nvPr>
            <p:ph idx="1" type="body"/>
          </p:nvPr>
        </p:nvSpPr>
        <p:spPr>
          <a:xfrm>
            <a:off x="1028700" y="850900"/>
            <a:ext cx="67230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기술: JSTL (개념, 관련 소스)</a:t>
            </a:r>
            <a:endParaRPr/>
          </a:p>
        </p:txBody>
      </p:sp>
      <p:sp>
        <p:nvSpPr>
          <p:cNvPr id="625" name="Google Shape;625;p40"/>
          <p:cNvSpPr txBox="1"/>
          <p:nvPr/>
        </p:nvSpPr>
        <p:spPr>
          <a:xfrm>
            <a:off x="407987" y="1700212"/>
            <a:ext cx="926782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기종(웹 클라이언트와 서버)간의 데이터 교환 방식 중 한 가지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JSON(JavaScript Object Notation)은 Javascript 객체(Map(Key:Value))형식의 데이터 묶음</a:t>
            </a:r>
            <a:endParaRPr/>
          </a:p>
        </p:txBody>
      </p:sp>
      <p:grpSp>
        <p:nvGrpSpPr>
          <p:cNvPr id="626" name="Google Shape;626;p40"/>
          <p:cNvGrpSpPr/>
          <p:nvPr/>
        </p:nvGrpSpPr>
        <p:grpSpPr>
          <a:xfrm>
            <a:off x="984250" y="2781300"/>
            <a:ext cx="2124075" cy="1082675"/>
            <a:chOff x="398575" y="2780928"/>
            <a:chExt cx="2124300" cy="1082767"/>
          </a:xfrm>
        </p:grpSpPr>
        <p:sp>
          <p:nvSpPr>
            <p:cNvPr id="627" name="Google Shape;627;p40"/>
            <p:cNvSpPr txBox="1"/>
            <p:nvPr/>
          </p:nvSpPr>
          <p:spPr>
            <a:xfrm>
              <a:off x="398575" y="2780928"/>
              <a:ext cx="2124300" cy="27624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pom.xml에 라이브러리 등록</a:t>
              </a:r>
              <a:endParaRPr/>
            </a:p>
          </p:txBody>
        </p:sp>
        <p:pic>
          <p:nvPicPr>
            <p:cNvPr id="628" name="Google Shape;628;p40"/>
            <p:cNvPicPr preferRelativeResize="0"/>
            <p:nvPr/>
          </p:nvPicPr>
          <p:blipFill rotWithShape="1">
            <a:blip r:embed="rId5">
              <a:alphaModFix/>
            </a:blip>
            <a:srcRect b="47801" l="29919" r="52951" t="40110"/>
            <a:stretch/>
          </p:blipFill>
          <p:spPr>
            <a:xfrm>
              <a:off x="398575" y="3057926"/>
              <a:ext cx="2124299" cy="80576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629" name="Google Shape;629;p40"/>
          <p:cNvGrpSpPr/>
          <p:nvPr/>
        </p:nvGrpSpPr>
        <p:grpSpPr>
          <a:xfrm>
            <a:off x="4224337" y="2781300"/>
            <a:ext cx="5097462" cy="679450"/>
            <a:chOff x="2927648" y="2780927"/>
            <a:chExt cx="5098132" cy="680333"/>
          </a:xfrm>
        </p:grpSpPr>
        <p:sp>
          <p:nvSpPr>
            <p:cNvPr id="630" name="Google Shape;630;p40"/>
            <p:cNvSpPr txBox="1"/>
            <p:nvPr/>
          </p:nvSpPr>
          <p:spPr>
            <a:xfrm>
              <a:off x="2927648" y="2780927"/>
              <a:ext cx="3556467" cy="27658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JSTL을 사용하기 위해 jsp 코드 상단에 taglib등록</a:t>
              </a:r>
              <a:endParaRPr/>
            </a:p>
          </p:txBody>
        </p:sp>
        <p:pic>
          <p:nvPicPr>
            <p:cNvPr id="631" name="Google Shape;631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27648" y="3057927"/>
              <a:ext cx="5098132" cy="40333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632" name="Google Shape;632;p40"/>
          <p:cNvGrpSpPr/>
          <p:nvPr/>
        </p:nvGrpSpPr>
        <p:grpSpPr>
          <a:xfrm>
            <a:off x="4224337" y="3644900"/>
            <a:ext cx="5688012" cy="2409825"/>
            <a:chOff x="2927648" y="3725195"/>
            <a:chExt cx="5688632" cy="2408973"/>
          </a:xfrm>
        </p:grpSpPr>
        <p:pic>
          <p:nvPicPr>
            <p:cNvPr id="633" name="Google Shape;633;p40"/>
            <p:cNvPicPr preferRelativeResize="0"/>
            <p:nvPr/>
          </p:nvPicPr>
          <p:blipFill rotWithShape="1">
            <a:blip r:embed="rId7">
              <a:alphaModFix/>
            </a:blip>
            <a:srcRect b="35396" l="27557" r="9836" t="21148"/>
            <a:stretch/>
          </p:blipFill>
          <p:spPr>
            <a:xfrm>
              <a:off x="2927648" y="4011907"/>
              <a:ext cx="5688632" cy="212226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634" name="Google Shape;634;p40"/>
            <p:cNvSpPr txBox="1"/>
            <p:nvPr/>
          </p:nvSpPr>
          <p:spPr>
            <a:xfrm>
              <a:off x="2927648" y="3725195"/>
              <a:ext cx="2006819" cy="27771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b="0" i="0" lang="en-US" sz="1200" u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페이징에서 JSTL사용 샘플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639" name="Google Shape;6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640" name="Google Shape;640;p41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641" name="Google Shape;641;p41"/>
          <p:cNvPicPr preferRelativeResize="0"/>
          <p:nvPr/>
        </p:nvPicPr>
        <p:blipFill rotWithShape="1">
          <a:blip r:embed="rId5">
            <a:alphaModFix/>
          </a:blip>
          <a:srcRect b="8046" l="21418" r="21898" t="18052"/>
          <a:stretch/>
        </p:blipFill>
        <p:spPr>
          <a:xfrm>
            <a:off x="2576512" y="1547812"/>
            <a:ext cx="6910387" cy="46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1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647" name="Google Shape;647;p42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48" name="Google Shape;6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49" name="Google Shape;649;p42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2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42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/>
          </a:p>
        </p:txBody>
      </p:sp>
      <p:pic>
        <p:nvPicPr>
          <p:cNvPr descr="C:\Users\kosta\Desktop\8.PNG" id="652" name="Google Shape;65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/>
        </p:nvSpPr>
        <p:spPr>
          <a:xfrm>
            <a:off x="2892425" y="1644650"/>
            <a:ext cx="6480175" cy="45545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658" name="Google Shape;658;p43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59" name="Google Shape;6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60" name="Google Shape;660;p43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3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662" name="Google Shape;66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663" name="Google Shape;66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9262" y="1698625"/>
            <a:ext cx="6284912" cy="4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3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페이지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4"/>
          <p:cNvSpPr txBox="1"/>
          <p:nvPr/>
        </p:nvSpPr>
        <p:spPr>
          <a:xfrm>
            <a:off x="4079875" y="5300662"/>
            <a:ext cx="3887787" cy="9366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44"/>
          <p:cNvSpPr txBox="1"/>
          <p:nvPr/>
        </p:nvSpPr>
        <p:spPr>
          <a:xfrm>
            <a:off x="2782887" y="2060575"/>
            <a:ext cx="6626225" cy="32400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671" name="Google Shape;671;p44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72" name="Google Shape;67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3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73" name="Google Shape;673;p44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4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675" name="Google Shape;67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4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- Controller</a:t>
            </a:r>
            <a:endParaRPr/>
          </a:p>
        </p:txBody>
      </p:sp>
      <p:pic>
        <p:nvPicPr>
          <p:cNvPr id="677" name="Google Shape;67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9575" y="2209800"/>
            <a:ext cx="6278562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4337" y="5445125"/>
            <a:ext cx="3600450" cy="69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 txBox="1"/>
          <p:nvPr/>
        </p:nvSpPr>
        <p:spPr>
          <a:xfrm>
            <a:off x="2495550" y="2124075"/>
            <a:ext cx="6877050" cy="39687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684" name="Google Shape;684;p45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85" name="Google Shape;6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86" name="Google Shape;686;p45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5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688" name="Google Shape;68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5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- Controller</a:t>
            </a:r>
            <a:endParaRPr/>
          </a:p>
        </p:txBody>
      </p:sp>
      <p:pic>
        <p:nvPicPr>
          <p:cNvPr id="690" name="Google Shape;69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1450" y="2347912"/>
            <a:ext cx="64960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6"/>
          <p:cNvSpPr txBox="1"/>
          <p:nvPr/>
        </p:nvSpPr>
        <p:spPr>
          <a:xfrm>
            <a:off x="2320925" y="2117725"/>
            <a:ext cx="2417762" cy="8445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696" name="Google Shape;696;p46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97" name="Google Shape;69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698" name="Google Shape;698;p46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6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700" name="Google Shape;70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3.PNG" id="701" name="Google Shape;70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6012" y="2201862"/>
            <a:ext cx="2301875" cy="67786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6"/>
          <p:cNvSpPr txBox="1"/>
          <p:nvPr>
            <p:ph idx="1" type="body"/>
          </p:nvPr>
        </p:nvSpPr>
        <p:spPr>
          <a:xfrm>
            <a:off x="2039937" y="2952750"/>
            <a:ext cx="309403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체크</a:t>
            </a:r>
            <a:endParaRPr/>
          </a:p>
        </p:txBody>
      </p:sp>
      <p:grpSp>
        <p:nvGrpSpPr>
          <p:cNvPr id="703" name="Google Shape;703;p46"/>
          <p:cNvGrpSpPr/>
          <p:nvPr/>
        </p:nvGrpSpPr>
        <p:grpSpPr>
          <a:xfrm>
            <a:off x="1714500" y="3613150"/>
            <a:ext cx="3841750" cy="2408237"/>
            <a:chOff x="1072662" y="3455377"/>
            <a:chExt cx="3842238" cy="2409092"/>
          </a:xfrm>
        </p:grpSpPr>
        <p:grpSp>
          <p:nvGrpSpPr>
            <p:cNvPr id="704" name="Google Shape;704;p46"/>
            <p:cNvGrpSpPr/>
            <p:nvPr/>
          </p:nvGrpSpPr>
          <p:grpSpPr>
            <a:xfrm>
              <a:off x="1072662" y="3455377"/>
              <a:ext cx="3842238" cy="2048601"/>
              <a:chOff x="1072662" y="3455377"/>
              <a:chExt cx="3842238" cy="2048601"/>
            </a:xfrm>
          </p:grpSpPr>
          <p:sp>
            <p:nvSpPr>
              <p:cNvPr id="705" name="Google Shape;705;p46"/>
              <p:cNvSpPr txBox="1"/>
              <p:nvPr/>
            </p:nvSpPr>
            <p:spPr>
              <a:xfrm>
                <a:off x="1072662" y="3455377"/>
                <a:ext cx="3842238" cy="2048601"/>
              </a:xfrm>
              <a:prstGeom prst="rect">
                <a:avLst/>
              </a:prstGeom>
              <a:solidFill>
                <a:srgbClr val="0D0D0D">
                  <a:alpha val="59607"/>
                </a:srgbClr>
              </a:solidFill>
              <a:ln cap="flat" cmpd="sng" w="12700">
                <a:solidFill>
                  <a:srgbClr val="4171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kosta\Desktop\2.PNG" id="706" name="Google Shape;706;p4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45564" y="3519733"/>
                <a:ext cx="3711575" cy="1912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7" name="Google Shape;707;p46"/>
            <p:cNvSpPr txBox="1"/>
            <p:nvPr/>
          </p:nvSpPr>
          <p:spPr>
            <a:xfrm>
              <a:off x="1407668" y="5521447"/>
              <a:ext cx="3094430" cy="34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중복확인</a:t>
              </a:r>
              <a:endParaRPr/>
            </a:p>
          </p:txBody>
        </p:sp>
      </p:grpSp>
      <p:grpSp>
        <p:nvGrpSpPr>
          <p:cNvPr id="708" name="Google Shape;708;p46"/>
          <p:cNvGrpSpPr/>
          <p:nvPr/>
        </p:nvGrpSpPr>
        <p:grpSpPr>
          <a:xfrm>
            <a:off x="6813550" y="3595687"/>
            <a:ext cx="3403600" cy="2381250"/>
            <a:chOff x="6198577" y="3534508"/>
            <a:chExt cx="3402623" cy="2382715"/>
          </a:xfrm>
        </p:grpSpPr>
        <p:grpSp>
          <p:nvGrpSpPr>
            <p:cNvPr id="709" name="Google Shape;709;p46"/>
            <p:cNvGrpSpPr/>
            <p:nvPr/>
          </p:nvGrpSpPr>
          <p:grpSpPr>
            <a:xfrm>
              <a:off x="6198577" y="3534508"/>
              <a:ext cx="3402623" cy="2004658"/>
              <a:chOff x="6198577" y="3534508"/>
              <a:chExt cx="3402623" cy="2004658"/>
            </a:xfrm>
          </p:grpSpPr>
          <p:sp>
            <p:nvSpPr>
              <p:cNvPr id="710" name="Google Shape;710;p46"/>
              <p:cNvSpPr txBox="1"/>
              <p:nvPr/>
            </p:nvSpPr>
            <p:spPr>
              <a:xfrm>
                <a:off x="6198577" y="3534508"/>
                <a:ext cx="3402623" cy="2004658"/>
              </a:xfrm>
              <a:prstGeom prst="rect">
                <a:avLst/>
              </a:prstGeom>
              <a:solidFill>
                <a:srgbClr val="0D0D0D">
                  <a:alpha val="59607"/>
                </a:srgbClr>
              </a:solidFill>
              <a:ln cap="flat" cmpd="sng" w="12700">
                <a:solidFill>
                  <a:srgbClr val="4171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C:\Users\kosta\Desktop\4.PNG" id="711" name="Google Shape;711;p4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81984" y="3598130"/>
                <a:ext cx="3224212" cy="1866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2" name="Google Shape;712;p46"/>
            <p:cNvSpPr txBox="1"/>
            <p:nvPr/>
          </p:nvSpPr>
          <p:spPr>
            <a:xfrm>
              <a:off x="6339824" y="5574112"/>
              <a:ext cx="3094736" cy="34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 선택</a:t>
              </a:r>
              <a:endParaRPr/>
            </a:p>
          </p:txBody>
        </p:sp>
      </p:grpSp>
      <p:grpSp>
        <p:nvGrpSpPr>
          <p:cNvPr id="713" name="Google Shape;713;p46"/>
          <p:cNvGrpSpPr/>
          <p:nvPr/>
        </p:nvGrpSpPr>
        <p:grpSpPr>
          <a:xfrm>
            <a:off x="6057900" y="2117725"/>
            <a:ext cx="4941887" cy="1195387"/>
            <a:chOff x="6031522" y="2048608"/>
            <a:chExt cx="4941277" cy="1195753"/>
          </a:xfrm>
        </p:grpSpPr>
        <p:sp>
          <p:nvSpPr>
            <p:cNvPr id="714" name="Google Shape;714;p46"/>
            <p:cNvSpPr txBox="1"/>
            <p:nvPr/>
          </p:nvSpPr>
          <p:spPr>
            <a:xfrm>
              <a:off x="6031522" y="2048608"/>
              <a:ext cx="4941277" cy="844808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5.PNG" id="715" name="Google Shape;715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01862" y="2108688"/>
              <a:ext cx="4800600" cy="72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46"/>
            <p:cNvSpPr txBox="1"/>
            <p:nvPr/>
          </p:nvSpPr>
          <p:spPr>
            <a:xfrm>
              <a:off x="6964857" y="2901356"/>
              <a:ext cx="3093655" cy="343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입력사항 체크</a:t>
              </a:r>
              <a:endParaRPr/>
            </a:p>
          </p:txBody>
        </p:sp>
      </p:grpSp>
      <p:sp>
        <p:nvSpPr>
          <p:cNvPr id="717" name="Google Shape;717;p46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- 주요기능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/>
          <p:nvPr/>
        </p:nvSpPr>
        <p:spPr>
          <a:xfrm>
            <a:off x="4079875" y="3716337"/>
            <a:ext cx="8112125" cy="25209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192087" y="2052637"/>
            <a:ext cx="7416800" cy="25288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724" name="Google Shape;724;p47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25" name="Google Shape;72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26" name="Google Shape;726;p47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7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728" name="Google Shape;72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7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비밀번호 체크</a:t>
            </a:r>
            <a:endParaRPr/>
          </a:p>
        </p:txBody>
      </p:sp>
      <p:pic>
        <p:nvPicPr>
          <p:cNvPr id="730" name="Google Shape;73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962" y="2227262"/>
            <a:ext cx="71151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5775" y="3887787"/>
            <a:ext cx="774382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7"/>
          <p:cNvSpPr txBox="1"/>
          <p:nvPr/>
        </p:nvSpPr>
        <p:spPr>
          <a:xfrm>
            <a:off x="8505825" y="2098675"/>
            <a:ext cx="2417762" cy="8445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3.PNG" id="733" name="Google Shape;73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70912" y="2182812"/>
            <a:ext cx="2301875" cy="677862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/>
          <p:nvPr/>
        </p:nvSpPr>
        <p:spPr>
          <a:xfrm>
            <a:off x="828675" y="4830762"/>
            <a:ext cx="5167312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입력한 뒤,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알맞은 비밀번호를 입력하면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‘확인되었습니다.’ 라고 바뀌어 집니다.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8"/>
          <p:cNvSpPr txBox="1"/>
          <p:nvPr/>
        </p:nvSpPr>
        <p:spPr>
          <a:xfrm>
            <a:off x="8328025" y="2565400"/>
            <a:ext cx="3889375" cy="25193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48"/>
          <p:cNvSpPr txBox="1"/>
          <p:nvPr/>
        </p:nvSpPr>
        <p:spPr>
          <a:xfrm>
            <a:off x="1587" y="2052637"/>
            <a:ext cx="8326437" cy="41084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741" name="Google Shape;741;p48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42" name="Google Shape;74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43" name="Google Shape;743;p48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8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745" name="Google Shape;74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8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입력사항 체크</a:t>
            </a:r>
            <a:endParaRPr/>
          </a:p>
        </p:txBody>
      </p:sp>
      <p:pic>
        <p:nvPicPr>
          <p:cNvPr id="747" name="Google Shape;74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412" y="2249487"/>
            <a:ext cx="7831137" cy="36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7375" y="2714625"/>
            <a:ext cx="6550025" cy="2259012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8"/>
          <p:cNvSpPr txBox="1"/>
          <p:nvPr/>
        </p:nvSpPr>
        <p:spPr>
          <a:xfrm>
            <a:off x="6937375" y="5376862"/>
            <a:ext cx="4941887" cy="8445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750" name="Google Shape;750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08812" y="5437187"/>
            <a:ext cx="48006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8"/>
          <p:cNvSpPr txBox="1"/>
          <p:nvPr/>
        </p:nvSpPr>
        <p:spPr>
          <a:xfrm>
            <a:off x="1949450" y="5434012"/>
            <a:ext cx="4830762" cy="739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Validate를 사용하여 다음 페이지로 넘어가지 못하게 하고,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아무것도 입력하지 않고 가입버튼을 누를 시,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alert을 이용하여 경고창을 띄웁니다.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9"/>
          <p:cNvSpPr txBox="1"/>
          <p:nvPr/>
        </p:nvSpPr>
        <p:spPr>
          <a:xfrm>
            <a:off x="1587" y="5373687"/>
            <a:ext cx="7173912" cy="10096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49"/>
          <p:cNvSpPr txBox="1"/>
          <p:nvPr/>
        </p:nvSpPr>
        <p:spPr>
          <a:xfrm>
            <a:off x="1587" y="2124075"/>
            <a:ext cx="10342562" cy="32496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758" name="Google Shape;758;p49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59" name="Google Shape;75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60" name="Google Shape;760;p49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9"/>
          <p:cNvSpPr/>
          <p:nvPr/>
        </p:nvSpPr>
        <p:spPr>
          <a:xfrm>
            <a:off x="9463087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762" name="Google Shape;76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9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생년월일 선택</a:t>
            </a:r>
            <a:endParaRPr/>
          </a:p>
        </p:txBody>
      </p:sp>
      <p:pic>
        <p:nvPicPr>
          <p:cNvPr id="764" name="Google Shape;76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812" y="2295525"/>
            <a:ext cx="98583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100" y="5143500"/>
            <a:ext cx="66675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9"/>
          <p:cNvSpPr txBox="1"/>
          <p:nvPr/>
        </p:nvSpPr>
        <p:spPr>
          <a:xfrm>
            <a:off x="8323262" y="1860550"/>
            <a:ext cx="3403600" cy="20034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767" name="Google Shape;76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05812" y="1924050"/>
            <a:ext cx="3225800" cy="1865312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9"/>
          <p:cNvSpPr txBox="1"/>
          <p:nvPr/>
        </p:nvSpPr>
        <p:spPr>
          <a:xfrm>
            <a:off x="5986462" y="4649787"/>
            <a:ext cx="5702300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http://jquery.com</a:t>
            </a: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datepicker를 이용하여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생년월일을 YYYY-MM-DD 형식으로 표현하게 했고,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1900년부터 최근 년도까지 설정할 수 있게 하였으며,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영어단어로 나온 월을 ‘1월’, ’12월’ 처럼 한글로 표현하게 하였습니다.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/>
        </p:nvSpPr>
        <p:spPr>
          <a:xfrm>
            <a:off x="0" y="590550"/>
            <a:ext cx="666750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2119312" y="590550"/>
            <a:ext cx="10072687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692150" y="525462"/>
            <a:ext cx="1217612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작업 담당</a:t>
            </a:r>
            <a:endParaRPr/>
          </a:p>
        </p:txBody>
      </p:sp>
      <p:sp>
        <p:nvSpPr>
          <p:cNvPr id="184" name="Google Shape;184;p5"/>
          <p:cNvSpPr/>
          <p:nvPr/>
        </p:nvSpPr>
        <p:spPr>
          <a:xfrm flipH="1" rot="10800000">
            <a:off x="636587" y="0"/>
            <a:ext cx="2198687" cy="285750"/>
          </a:xfrm>
          <a:custGeom>
            <a:rect b="b" l="l" r="r" t="t"/>
            <a:pathLst>
              <a:path extrusionOk="0" h="285750" w="2197492">
                <a:moveTo>
                  <a:pt x="47626" y="0"/>
                </a:moveTo>
                <a:lnTo>
                  <a:pt x="2149866" y="0"/>
                </a:lnTo>
                <a:cubicBezTo>
                  <a:pt x="2176169" y="0"/>
                  <a:pt x="2197492" y="21323"/>
                  <a:pt x="2197492" y="47626"/>
                </a:cubicBezTo>
                <a:lnTo>
                  <a:pt x="2197492" y="285750"/>
                </a:lnTo>
                <a:lnTo>
                  <a:pt x="2197492" y="285750"/>
                </a:lnTo>
                <a:lnTo>
                  <a:pt x="0" y="285750"/>
                </a:lnTo>
                <a:lnTo>
                  <a:pt x="0" y="285750"/>
                </a:lnTo>
                <a:lnTo>
                  <a:pt x="0" y="47626"/>
                </a:lnTo>
                <a:cubicBezTo>
                  <a:pt x="0" y="21323"/>
                  <a:pt x="21323" y="0"/>
                  <a:pt x="47626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5"/>
          <p:cNvSpPr/>
          <p:nvPr/>
        </p:nvSpPr>
        <p:spPr>
          <a:xfrm flipH="1" rot="10800000">
            <a:off x="3071812" y="0"/>
            <a:ext cx="1827212" cy="285750"/>
          </a:xfrm>
          <a:custGeom>
            <a:rect b="b" l="l" r="r" t="t"/>
            <a:pathLst>
              <a:path extrusionOk="0" h="285750" w="1827669">
                <a:moveTo>
                  <a:pt x="47626" y="0"/>
                </a:moveTo>
                <a:lnTo>
                  <a:pt x="1780043" y="0"/>
                </a:lnTo>
                <a:cubicBezTo>
                  <a:pt x="1806346" y="0"/>
                  <a:pt x="1827669" y="21323"/>
                  <a:pt x="1827669" y="47626"/>
                </a:cubicBezTo>
                <a:lnTo>
                  <a:pt x="1827669" y="285750"/>
                </a:lnTo>
                <a:lnTo>
                  <a:pt x="1827669" y="285750"/>
                </a:lnTo>
                <a:lnTo>
                  <a:pt x="0" y="285750"/>
                </a:lnTo>
                <a:lnTo>
                  <a:pt x="0" y="285750"/>
                </a:lnTo>
                <a:lnTo>
                  <a:pt x="0" y="47626"/>
                </a:lnTo>
                <a:cubicBezTo>
                  <a:pt x="0" y="21323"/>
                  <a:pt x="21323" y="0"/>
                  <a:pt x="47626" y="0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046162" y="-47625"/>
            <a:ext cx="135572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맵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3368675" y="-47625"/>
            <a:ext cx="1354137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구현 사항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 flipH="1" rot="10800000">
            <a:off x="5126037" y="0"/>
            <a:ext cx="2305050" cy="285750"/>
          </a:xfrm>
          <a:custGeom>
            <a:rect b="b" l="l" r="r" t="t"/>
            <a:pathLst>
              <a:path extrusionOk="0" h="285750" w="2305156">
                <a:moveTo>
                  <a:pt x="47626" y="0"/>
                </a:moveTo>
                <a:lnTo>
                  <a:pt x="2257530" y="0"/>
                </a:lnTo>
                <a:cubicBezTo>
                  <a:pt x="2283833" y="0"/>
                  <a:pt x="2305156" y="21323"/>
                  <a:pt x="2305156" y="47626"/>
                </a:cubicBezTo>
                <a:lnTo>
                  <a:pt x="2305156" y="285750"/>
                </a:lnTo>
                <a:lnTo>
                  <a:pt x="2305156" y="285750"/>
                </a:lnTo>
                <a:lnTo>
                  <a:pt x="0" y="285750"/>
                </a:lnTo>
                <a:lnTo>
                  <a:pt x="0" y="285750"/>
                </a:lnTo>
                <a:lnTo>
                  <a:pt x="0" y="47626"/>
                </a:lnTo>
                <a:cubicBezTo>
                  <a:pt x="0" y="21323"/>
                  <a:pt x="21323" y="0"/>
                  <a:pt x="47626" y="0"/>
                </a:cubicBez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5670550" y="-47625"/>
            <a:ext cx="1282700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구성</a:t>
            </a:r>
            <a:endParaRPr/>
          </a:p>
        </p:txBody>
      </p:sp>
      <p:graphicFrame>
        <p:nvGraphicFramePr>
          <p:cNvPr id="190" name="Google Shape;190;p5"/>
          <p:cNvGraphicFramePr/>
          <p:nvPr/>
        </p:nvGraphicFramePr>
        <p:xfrm>
          <a:off x="461962" y="117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2647950"/>
                <a:gridCol w="8572500"/>
              </a:tblGrid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이연호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신용카드 결제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템플릿 CSS 작업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홍재혁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My Page</a:t>
                      </a:r>
                      <a:endParaRPr/>
                    </a:p>
                    <a:p>
                      <a:pPr indent="-1143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-"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관리자 관리</a:t>
                      </a:r>
                      <a:endParaRPr/>
                    </a:p>
                    <a:p>
                      <a:pPr indent="-1143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-"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프로젝트(카테고리별) 둘러보기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이상국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-"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페이스북 공유하기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Char char="-"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등록/수정(메인 이미지, - 네이버 게시판 에디터 응용(사진) 오류 처리)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118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허준영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로그인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로그아웃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회원탈퇴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공지사항 작성 및 수정, 삭제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  <a:tr h="80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김태유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Proposer 관리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은행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EF"/>
                    </a:solidFill>
                  </a:tcPr>
                </a:tc>
              </a:tr>
              <a:tr h="8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송혜진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회원가입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회원수정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773" name="Google Shape;773;p50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74" name="Google Shape;77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75" name="Google Shape;775;p50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0"/>
          <p:cNvSpPr/>
          <p:nvPr/>
        </p:nvSpPr>
        <p:spPr>
          <a:xfrm>
            <a:off x="8769350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50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/>
          </a:p>
        </p:txBody>
      </p:sp>
      <p:pic>
        <p:nvPicPr>
          <p:cNvPr descr="C:\Users\kosta\Desktop\8.PNG" id="778" name="Google Shape;77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-1.PNG" id="779" name="Google Shape;77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6262" y="827087"/>
            <a:ext cx="14700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1"/>
          <p:cNvSpPr txBox="1"/>
          <p:nvPr/>
        </p:nvSpPr>
        <p:spPr>
          <a:xfrm>
            <a:off x="1703387" y="4572000"/>
            <a:ext cx="8382000" cy="16859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51"/>
          <p:cNvSpPr txBox="1"/>
          <p:nvPr/>
        </p:nvSpPr>
        <p:spPr>
          <a:xfrm>
            <a:off x="1649412" y="1641475"/>
            <a:ext cx="8462962" cy="23399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786" name="Google Shape;786;p51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87" name="Google Shape;78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788" name="Google Shape;788;p51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1"/>
          <p:cNvSpPr/>
          <p:nvPr/>
        </p:nvSpPr>
        <p:spPr>
          <a:xfrm>
            <a:off x="8769350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790" name="Google Shape;79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-1.PNG" id="791" name="Google Shape;79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6262" y="827087"/>
            <a:ext cx="14700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792" name="Google Shape;79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9425" y="1717675"/>
            <a:ext cx="8267700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793" name="Google Shape;793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7050" y="4643437"/>
            <a:ext cx="8229600" cy="15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1"/>
          <p:cNvSpPr/>
          <p:nvPr/>
        </p:nvSpPr>
        <p:spPr>
          <a:xfrm>
            <a:off x="5205412" y="4062412"/>
            <a:ext cx="1090612" cy="431800"/>
          </a:xfrm>
          <a:prstGeom prst="down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5" name="Google Shape;795;p51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2"/>
          <p:cNvSpPr txBox="1"/>
          <p:nvPr/>
        </p:nvSpPr>
        <p:spPr>
          <a:xfrm>
            <a:off x="5359400" y="3500437"/>
            <a:ext cx="6281737" cy="18732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52"/>
          <p:cNvSpPr txBox="1"/>
          <p:nvPr/>
        </p:nvSpPr>
        <p:spPr>
          <a:xfrm>
            <a:off x="450850" y="2349500"/>
            <a:ext cx="5932487" cy="23034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802" name="Google Shape;802;p52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03" name="Google Shape;80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04" name="Google Shape;804;p52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2"/>
          <p:cNvSpPr/>
          <p:nvPr/>
        </p:nvSpPr>
        <p:spPr>
          <a:xfrm>
            <a:off x="8769350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806" name="Google Shape;80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-1.PNG" id="807" name="Google Shape;80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6262" y="827087"/>
            <a:ext cx="14700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2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- 공지사항 </a:t>
            </a:r>
            <a:endParaRPr/>
          </a:p>
        </p:txBody>
      </p:sp>
      <p:pic>
        <p:nvPicPr>
          <p:cNvPr descr="C:\Users\kosta\Desktop\33.PNG" id="809" name="Google Shape;809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87" y="2457450"/>
            <a:ext cx="56324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55.PNG" id="810" name="Google Shape;810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9737" y="3644900"/>
            <a:ext cx="5943600" cy="16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3"/>
          <p:cNvSpPr txBox="1"/>
          <p:nvPr/>
        </p:nvSpPr>
        <p:spPr>
          <a:xfrm>
            <a:off x="6311900" y="3429000"/>
            <a:ext cx="5256212" cy="29543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53"/>
          <p:cNvSpPr txBox="1"/>
          <p:nvPr/>
        </p:nvSpPr>
        <p:spPr>
          <a:xfrm>
            <a:off x="1127125" y="1538287"/>
            <a:ext cx="8281987" cy="33305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817" name="Google Shape;817;p53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18" name="Google Shape;81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19" name="Google Shape;819;p53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3"/>
          <p:cNvSpPr/>
          <p:nvPr/>
        </p:nvSpPr>
        <p:spPr>
          <a:xfrm>
            <a:off x="8769350" y="231775"/>
            <a:ext cx="606425" cy="2524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821" name="Google Shape;82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-1.PNG" id="822" name="Google Shape;82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6262" y="827087"/>
            <a:ext cx="14700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3"/>
          <p:cNvSpPr txBox="1"/>
          <p:nvPr/>
        </p:nvSpPr>
        <p:spPr>
          <a:xfrm>
            <a:off x="0" y="1538287"/>
            <a:ext cx="12192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11.PNG" id="824" name="Google Shape;82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375" y="1620837"/>
            <a:ext cx="8042275" cy="3103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2.PNG" id="825" name="Google Shape;82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8112" y="3573462"/>
            <a:ext cx="49815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830" name="Google Shape;830;p54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31" name="Google Shape;83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32" name="Google Shape;832;p54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54"/>
          <p:cNvSpPr/>
          <p:nvPr/>
        </p:nvSpPr>
        <p:spPr>
          <a:xfrm>
            <a:off x="8205787" y="239712"/>
            <a:ext cx="439737" cy="2428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54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</a:t>
            </a:r>
            <a:endParaRPr/>
          </a:p>
        </p:txBody>
      </p:sp>
      <p:pic>
        <p:nvPicPr>
          <p:cNvPr descr="C:\Users\kosta\Desktop\8.PNG" id="835" name="Google Shape;83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-1.PNG" id="836" name="Google Shape;83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1350" y="854075"/>
            <a:ext cx="1317625" cy="54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841" name="Google Shape;841;p55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42" name="Google Shape;84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43" name="Google Shape;843;p55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55"/>
          <p:cNvSpPr/>
          <p:nvPr/>
        </p:nvSpPr>
        <p:spPr>
          <a:xfrm>
            <a:off x="8205787" y="239712"/>
            <a:ext cx="439737" cy="2428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845" name="Google Shape;84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-1.PNG" id="846" name="Google Shape;84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1350" y="854075"/>
            <a:ext cx="1317625" cy="541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5.PNG" id="847" name="Google Shape;847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325" y="1538287"/>
            <a:ext cx="5284787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1550" y="1647825"/>
            <a:ext cx="6680200" cy="47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5"/>
          <p:cNvSpPr txBox="1"/>
          <p:nvPr/>
        </p:nvSpPr>
        <p:spPr>
          <a:xfrm>
            <a:off x="5805487" y="1622425"/>
            <a:ext cx="5875337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메뉴를 누르면 자동으로 해당 내용이 스크롤 됩니다.</a:t>
            </a:r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 flipH="1">
            <a:off x="7608887" y="1958975"/>
            <a:ext cx="2951162" cy="4295775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6"/>
          <p:cNvSpPr txBox="1"/>
          <p:nvPr/>
        </p:nvSpPr>
        <p:spPr>
          <a:xfrm>
            <a:off x="5519737" y="2441575"/>
            <a:ext cx="6545262" cy="29162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56"/>
          <p:cNvSpPr txBox="1"/>
          <p:nvPr/>
        </p:nvSpPr>
        <p:spPr>
          <a:xfrm>
            <a:off x="119062" y="2276475"/>
            <a:ext cx="5408612" cy="32496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857" name="Google Shape;857;p56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58" name="Google Shape;8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59" name="Google Shape;859;p56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6"/>
          <p:cNvSpPr/>
          <p:nvPr/>
        </p:nvSpPr>
        <p:spPr>
          <a:xfrm>
            <a:off x="8205787" y="239712"/>
            <a:ext cx="439737" cy="2428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8.PNG" id="861" name="Google Shape;86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9612" y="879475"/>
            <a:ext cx="1273175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-1.PNG" id="862" name="Google Shape;86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1350" y="854075"/>
            <a:ext cx="1317625" cy="541337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56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- HELP </a:t>
            </a:r>
            <a:endParaRPr/>
          </a:p>
        </p:txBody>
      </p:sp>
      <p:pic>
        <p:nvPicPr>
          <p:cNvPr descr="C:\Users\kosta\Desktop\h1.PNG" id="864" name="Google Shape;864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525" y="2441575"/>
            <a:ext cx="5119687" cy="2916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h2.PNG" id="865" name="Google Shape;865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9737" y="2573337"/>
            <a:ext cx="6410325" cy="271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870" name="Google Shape;87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871" name="Google Shape;871;p5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72" name="Google Shape;872;p57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7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57"/>
          <p:cNvSpPr txBox="1"/>
          <p:nvPr>
            <p:ph idx="1" type="body"/>
          </p:nvPr>
        </p:nvSpPr>
        <p:spPr>
          <a:xfrm>
            <a:off x="831850" y="4589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875" name="Google Shape;875;p57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/>
          </a:p>
        </p:txBody>
      </p:sp>
      <p:pic>
        <p:nvPicPr>
          <p:cNvPr descr="C:\Users\kosta\Desktop\2.PNG" id="876" name="Google Shape;87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881" name="Google Shape;8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882" name="Google Shape;882;p58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83" name="Google Shape;883;p58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8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58"/>
          <p:cNvSpPr txBox="1"/>
          <p:nvPr>
            <p:ph idx="1" type="body"/>
          </p:nvPr>
        </p:nvSpPr>
        <p:spPr>
          <a:xfrm>
            <a:off x="831850" y="4748212"/>
            <a:ext cx="10515600" cy="1385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 입니다.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찾기, 비밀번호 찾기, 회원가입 기능을 제공합니다 </a:t>
            </a:r>
            <a:endParaRPr/>
          </a:p>
        </p:txBody>
      </p:sp>
      <p:pic>
        <p:nvPicPr>
          <p:cNvPr descr="C:\Users\kosta\Desktop\2.PNG" id="886" name="Google Shape;88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887" name="Google Shape;88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3150" y="2020887"/>
            <a:ext cx="25908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9"/>
          <p:cNvSpPr txBox="1"/>
          <p:nvPr/>
        </p:nvSpPr>
        <p:spPr>
          <a:xfrm>
            <a:off x="6078537" y="1549400"/>
            <a:ext cx="4975225" cy="42259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893" name="Google Shape;8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894" name="Google Shape;894;p59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895" name="Google Shape;895;p59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9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7" name="Google Shape;897;p59"/>
          <p:cNvSpPr txBox="1"/>
          <p:nvPr>
            <p:ph idx="1" type="body"/>
          </p:nvPr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아이디 및 비밀번호 확인(HTML)</a:t>
            </a:r>
            <a:endParaRPr/>
          </a:p>
        </p:txBody>
      </p:sp>
      <p:pic>
        <p:nvPicPr>
          <p:cNvPr descr="C:\Users\kosta\Desktop\2.PNG" id="898" name="Google Shape;89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899" name="Google Shape;899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1125" y="1927225"/>
            <a:ext cx="2590800" cy="1909762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9"/>
          <p:cNvSpPr/>
          <p:nvPr/>
        </p:nvSpPr>
        <p:spPr>
          <a:xfrm>
            <a:off x="1671637" y="3233737"/>
            <a:ext cx="1985962" cy="2476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저장용.png" id="901" name="Google Shape;901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7437" y="1587500"/>
            <a:ext cx="4805362" cy="41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59"/>
          <p:cNvSpPr txBox="1"/>
          <p:nvPr/>
        </p:nvSpPr>
        <p:spPr>
          <a:xfrm>
            <a:off x="1093787" y="3903662"/>
            <a:ext cx="3143250" cy="23034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저장용.png" id="903" name="Google Shape;903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3487" y="3956050"/>
            <a:ext cx="28606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저장용.png" id="904" name="Google Shape;904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2375" y="5091112"/>
            <a:ext cx="2882900" cy="1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59"/>
          <p:cNvSpPr txBox="1"/>
          <p:nvPr/>
        </p:nvSpPr>
        <p:spPr>
          <a:xfrm>
            <a:off x="6003925" y="5751512"/>
            <a:ext cx="5284787" cy="68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서버로 요청하기 전 아이디 및 비밀번호 공백을 체크 후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및 비밀번호 확인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6" name="Google Shape;906;p59"/>
          <p:cNvSpPr/>
          <p:nvPr/>
        </p:nvSpPr>
        <p:spPr>
          <a:xfrm>
            <a:off x="4916487" y="3386137"/>
            <a:ext cx="623887" cy="769937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96" name="Google Shape;196;p6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97" name="Google Shape;197;p6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 txBox="1"/>
          <p:nvPr>
            <p:ph idx="1" type="body"/>
          </p:nvPr>
        </p:nvSpPr>
        <p:spPr>
          <a:xfrm>
            <a:off x="550862" y="5267325"/>
            <a:ext cx="6910387" cy="99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홈페이지의 가독성과 주목성을 높이기 위해 그리드 시스템을 적용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디자인 작업을 신속하고 편리하게 함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99" name="Google Shape;1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887" y="6492875"/>
            <a:ext cx="21415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.PNG" id="200" name="Google Shape;20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78062" y="6400800"/>
            <a:ext cx="2514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/>
        </p:nvSpPr>
        <p:spPr>
          <a:xfrm>
            <a:off x="476250" y="927100"/>
            <a:ext cx="5645150" cy="382587"/>
          </a:xfrm>
          <a:prstGeom prst="rect">
            <a:avLst/>
          </a:prstGeom>
          <a:noFill/>
          <a:ln>
            <a:noFill/>
          </a:ln>
        </p:spPr>
        <p:txBody>
          <a:bodyPr anchorCtr="0" anchor="t" bIns="51925" lIns="103875" spcFirstLastPara="1" rIns="103875" wrap="square" tIns="51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진행중 주요 이슈와 처리 – 그리드 시스템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655637" y="2066925"/>
            <a:ext cx="5451475" cy="30067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저장용.png" id="203" name="Google Shape;20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762" y="2184400"/>
            <a:ext cx="5243512" cy="279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1743075" y="2444750"/>
            <a:ext cx="179387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2017712" y="2447925"/>
            <a:ext cx="180975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2273300" y="2447925"/>
            <a:ext cx="179387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2544762" y="2447925"/>
            <a:ext cx="180975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2817812" y="2455862"/>
            <a:ext cx="180975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3098800" y="2455862"/>
            <a:ext cx="180975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3381375" y="2447925"/>
            <a:ext cx="179387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3662362" y="2447925"/>
            <a:ext cx="179387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3952875" y="2447925"/>
            <a:ext cx="179387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4241800" y="2447925"/>
            <a:ext cx="180975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4524375" y="2447925"/>
            <a:ext cx="179387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795837" y="2447925"/>
            <a:ext cx="180975" cy="2505075"/>
          </a:xfrm>
          <a:prstGeom prst="rect">
            <a:avLst/>
          </a:prstGeom>
          <a:solidFill>
            <a:srgbClr val="BDD7EE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4887" y="1538287"/>
            <a:ext cx="1962150" cy="519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2.bp.blogspot.com/-e2q_SRAsZkM/UW-nbCk_JvI/AAAAAAAAAQs/cv0RRU-q1_g/s320/column_drop.png" id="217" name="Google Shape;21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08862" y="2028825"/>
            <a:ext cx="4159250" cy="203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45475" y="4343400"/>
            <a:ext cx="1193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19975" y="4333875"/>
            <a:ext cx="674687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80562" y="4352925"/>
            <a:ext cx="1670050" cy="180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0"/>
          <p:cNvSpPr txBox="1"/>
          <p:nvPr/>
        </p:nvSpPr>
        <p:spPr>
          <a:xfrm>
            <a:off x="4518025" y="2046287"/>
            <a:ext cx="7529512" cy="37115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912" name="Google Shape;9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13" name="Google Shape;913;p60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14" name="Google Shape;914;p60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0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60"/>
          <p:cNvSpPr txBox="1"/>
          <p:nvPr>
            <p:ph idx="1" type="body"/>
          </p:nvPr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아이디 및 비밀번호 확인(AJax)</a:t>
            </a:r>
            <a:endParaRPr/>
          </a:p>
        </p:txBody>
      </p:sp>
      <p:pic>
        <p:nvPicPr>
          <p:cNvPr descr="C:\Users\kosta\Desktop\2.PNG" id="917" name="Google Shape;91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918" name="Google Shape;918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762" y="1927225"/>
            <a:ext cx="2590800" cy="190976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0"/>
          <p:cNvSpPr/>
          <p:nvPr/>
        </p:nvSpPr>
        <p:spPr>
          <a:xfrm>
            <a:off x="676275" y="3233737"/>
            <a:ext cx="1985962" cy="2444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60"/>
          <p:cNvSpPr txBox="1"/>
          <p:nvPr/>
        </p:nvSpPr>
        <p:spPr>
          <a:xfrm>
            <a:off x="144462" y="3938587"/>
            <a:ext cx="3143250" cy="22780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1" name="Google Shape;921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8675" y="2151062"/>
            <a:ext cx="7307262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450" y="4010025"/>
            <a:ext cx="2840037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512" y="5116512"/>
            <a:ext cx="28479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0"/>
          <p:cNvSpPr txBox="1"/>
          <p:nvPr/>
        </p:nvSpPr>
        <p:spPr>
          <a:xfrm>
            <a:off x="4518025" y="5789612"/>
            <a:ext cx="75406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페이지에서 받아온 로그인 ID와 Password를 확인후 로그인 세션을 생성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667125" y="3386137"/>
            <a:ext cx="623887" cy="769937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1"/>
          <p:cNvSpPr txBox="1"/>
          <p:nvPr/>
        </p:nvSpPr>
        <p:spPr>
          <a:xfrm>
            <a:off x="4344987" y="1828800"/>
            <a:ext cx="7488237" cy="36401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931" name="Google Shape;9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32" name="Google Shape;932;p61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33" name="Google Shape;933;p61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1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61"/>
          <p:cNvSpPr txBox="1"/>
          <p:nvPr>
            <p:ph idx="1" type="body"/>
          </p:nvPr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로그인 처리</a:t>
            </a:r>
            <a:endParaRPr/>
          </a:p>
        </p:txBody>
      </p:sp>
      <p:pic>
        <p:nvPicPr>
          <p:cNvPr descr="C:\Users\kosta\Desktop\2.PNG" id="936" name="Google Shape;93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.PNG" id="937" name="Google Shape;93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250" y="2760662"/>
            <a:ext cx="2590800" cy="1909762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1"/>
          <p:cNvSpPr/>
          <p:nvPr/>
        </p:nvSpPr>
        <p:spPr>
          <a:xfrm>
            <a:off x="639762" y="4067175"/>
            <a:ext cx="1985962" cy="2444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9" name="Google Shape;939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8650" y="1916112"/>
            <a:ext cx="730885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1"/>
          <p:cNvSpPr txBox="1"/>
          <p:nvPr/>
        </p:nvSpPr>
        <p:spPr>
          <a:xfrm>
            <a:off x="4364037" y="5486400"/>
            <a:ext cx="7469187" cy="471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1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페이지에서 받아온 로그인 ID와 Password를 확인후 로그인 세션을 생성</a:t>
            </a:r>
            <a:r>
              <a:rPr b="0" i="0" lang="en-US" sz="12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941" name="Google Shape;941;p61"/>
          <p:cNvSpPr/>
          <p:nvPr/>
        </p:nvSpPr>
        <p:spPr>
          <a:xfrm>
            <a:off x="3359150" y="3386137"/>
            <a:ext cx="623887" cy="769937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2"/>
          <p:cNvSpPr txBox="1"/>
          <p:nvPr/>
        </p:nvSpPr>
        <p:spPr>
          <a:xfrm>
            <a:off x="3675062" y="2505075"/>
            <a:ext cx="4792662" cy="16795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947" name="Google Shape;94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48" name="Google Shape;948;p6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49" name="Google Shape;949;p62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62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62"/>
          <p:cNvSpPr txBox="1"/>
          <p:nvPr>
            <p:ph idx="1" type="body"/>
          </p:nvPr>
        </p:nvSpPr>
        <p:spPr>
          <a:xfrm>
            <a:off x="831850" y="4748212"/>
            <a:ext cx="10515600" cy="1385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휴대폰 번호를 기준으로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아이디를 찾아주는 기능 입니다.</a:t>
            </a:r>
            <a:endParaRPr/>
          </a:p>
        </p:txBody>
      </p:sp>
      <p:pic>
        <p:nvPicPr>
          <p:cNvPr descr="C:\Users\kosta\Desktop\2.PNG" id="952" name="Google Shape;95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242.PNG" id="953" name="Google Shape;95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9537" y="2662237"/>
            <a:ext cx="4329112" cy="136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3"/>
          <p:cNvSpPr txBox="1"/>
          <p:nvPr/>
        </p:nvSpPr>
        <p:spPr>
          <a:xfrm>
            <a:off x="4457700" y="2427287"/>
            <a:ext cx="3244850" cy="18367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959" name="Google Shape;9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60" name="Google Shape;960;p6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61" name="Google Shape;961;p63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63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3" name="Google Shape;963;p63"/>
          <p:cNvSpPr txBox="1"/>
          <p:nvPr>
            <p:ph idx="1" type="body"/>
          </p:nvPr>
        </p:nvSpPr>
        <p:spPr>
          <a:xfrm>
            <a:off x="831850" y="4748212"/>
            <a:ext cx="10515600" cy="1385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ID와 이름 Email 생년월일이 같다면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Email로 비밀번호가 전송되게 됩니다.</a:t>
            </a:r>
            <a:endParaRPr/>
          </a:p>
        </p:txBody>
      </p:sp>
      <p:pic>
        <p:nvPicPr>
          <p:cNvPr descr="C:\Users\kosta\Desktop\2.PNG" id="964" name="Google Shape;96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444.PNG" id="965" name="Google Shape;96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6612" y="2573337"/>
            <a:ext cx="28575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970" name="Google Shape;9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71" name="Google Shape;971;p6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72" name="Google Shape;972;p64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4"/>
          <p:cNvSpPr txBox="1"/>
          <p:nvPr>
            <p:ph idx="1" type="body"/>
          </p:nvPr>
        </p:nvSpPr>
        <p:spPr>
          <a:xfrm>
            <a:off x="0" y="1530350"/>
            <a:ext cx="121920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아이디 찾기 및 비밀번호 찾기</a:t>
            </a:r>
            <a:endParaRPr/>
          </a:p>
        </p:txBody>
      </p:sp>
      <p:pic>
        <p:nvPicPr>
          <p:cNvPr descr="C:\Users\kosta\Desktop\2.PNG" id="974" name="Google Shape;97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저장용.png" id="975" name="Google Shape;97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250" y="1916112"/>
            <a:ext cx="5627687" cy="4154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저장용.png" id="976" name="Google Shape;976;p64"/>
          <p:cNvPicPr preferRelativeResize="0"/>
          <p:nvPr/>
        </p:nvPicPr>
        <p:blipFill rotWithShape="1">
          <a:blip r:embed="rId7">
            <a:alphaModFix/>
          </a:blip>
          <a:srcRect b="0" l="0" r="45869" t="0"/>
          <a:stretch/>
        </p:blipFill>
        <p:spPr>
          <a:xfrm>
            <a:off x="6959600" y="1993900"/>
            <a:ext cx="3967162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64"/>
          <p:cNvSpPr txBox="1"/>
          <p:nvPr/>
        </p:nvSpPr>
        <p:spPr>
          <a:xfrm>
            <a:off x="1587" y="6070600"/>
            <a:ext cx="12192000" cy="59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Ajax를 사용하여 입력이 제대로 되어 있지 않을시 alert창을 이용해 경고창을 띄웁니다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982" name="Google Shape;9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83" name="Google Shape;983;p65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84" name="Google Shape;984;p65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5"/>
          <p:cNvSpPr txBox="1"/>
          <p:nvPr>
            <p:ph idx="1" type="body"/>
          </p:nvPr>
        </p:nvSpPr>
        <p:spPr>
          <a:xfrm>
            <a:off x="0" y="1530350"/>
            <a:ext cx="121920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아이디 찾기 및 비밀번호 찾기</a:t>
            </a:r>
            <a:endParaRPr/>
          </a:p>
        </p:txBody>
      </p:sp>
      <p:pic>
        <p:nvPicPr>
          <p:cNvPr descr="C:\Users\kosta\Desktop\2.PNG" id="986" name="Google Shape;98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5"/>
          <p:cNvSpPr txBox="1"/>
          <p:nvPr/>
        </p:nvSpPr>
        <p:spPr>
          <a:xfrm>
            <a:off x="0" y="5778500"/>
            <a:ext cx="12192000" cy="59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저장용.png" id="988" name="Google Shape;988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862" y="1973262"/>
            <a:ext cx="2784475" cy="3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5"/>
          <p:cNvSpPr txBox="1"/>
          <p:nvPr/>
        </p:nvSpPr>
        <p:spPr>
          <a:xfrm>
            <a:off x="0" y="5667375"/>
            <a:ext cx="5046662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Email.java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내용, 받는사람의 정보를 set하고 get하는 부분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저장용.png" id="990" name="Google Shape;990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375" y="1700212"/>
            <a:ext cx="6913562" cy="42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5"/>
          <p:cNvSpPr txBox="1"/>
          <p:nvPr/>
        </p:nvSpPr>
        <p:spPr>
          <a:xfrm>
            <a:off x="6362700" y="5516562"/>
            <a:ext cx="5046662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EmailSender.java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Email.java에서 정보를 get해서 보내주는 역할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JavaMailSender를 Autowired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996" name="Google Shape;9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997" name="Google Shape;997;p66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998" name="Google Shape;998;p66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6"/>
          <p:cNvSpPr txBox="1"/>
          <p:nvPr>
            <p:ph idx="1" type="body"/>
          </p:nvPr>
        </p:nvSpPr>
        <p:spPr>
          <a:xfrm>
            <a:off x="0" y="1530350"/>
            <a:ext cx="121920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아이디 찾기 및 비밀번호 찾기</a:t>
            </a:r>
            <a:endParaRPr/>
          </a:p>
        </p:txBody>
      </p:sp>
      <p:pic>
        <p:nvPicPr>
          <p:cNvPr descr="C:\Users\kosta\Desktop\2.PNG" id="1000" name="Google Shape;100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저장용.png" id="1001" name="Google Shape;1001;p66"/>
          <p:cNvPicPr preferRelativeResize="0"/>
          <p:nvPr/>
        </p:nvPicPr>
        <p:blipFill rotWithShape="1">
          <a:blip r:embed="rId6">
            <a:alphaModFix/>
          </a:blip>
          <a:srcRect b="0" l="0" r="48361" t="0"/>
          <a:stretch/>
        </p:blipFill>
        <p:spPr>
          <a:xfrm>
            <a:off x="0" y="2073275"/>
            <a:ext cx="5591175" cy="414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66"/>
          <p:cNvSpPr/>
          <p:nvPr/>
        </p:nvSpPr>
        <p:spPr>
          <a:xfrm>
            <a:off x="479425" y="5229225"/>
            <a:ext cx="2952750" cy="9890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3" name="Google Shape;1003;p66"/>
          <p:cNvCxnSpPr/>
          <p:nvPr/>
        </p:nvCxnSpPr>
        <p:spPr>
          <a:xfrm flipH="1" rot="10800000">
            <a:off x="3432175" y="5703887"/>
            <a:ext cx="962025" cy="2063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1004" name="Google Shape;1004;p66"/>
          <p:cNvSpPr txBox="1"/>
          <p:nvPr/>
        </p:nvSpPr>
        <p:spPr>
          <a:xfrm>
            <a:off x="4394200" y="5300662"/>
            <a:ext cx="1846262" cy="806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배열로 나누어 뒷자리 3개를 ***로 변경</a:t>
            </a:r>
            <a:endParaRPr/>
          </a:p>
        </p:txBody>
      </p:sp>
      <p:pic>
        <p:nvPicPr>
          <p:cNvPr descr="C:\Users\KOSTA\Desktop\저장용.png" id="1005" name="Google Shape;1005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1175" y="2492375"/>
            <a:ext cx="660082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6"/>
          <p:cNvSpPr txBox="1"/>
          <p:nvPr/>
        </p:nvSpPr>
        <p:spPr>
          <a:xfrm>
            <a:off x="6240462" y="4724400"/>
            <a:ext cx="55975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정보가 맞을시에 가입한 ID의 email로 비밀번호 전송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011" name="Google Shape;101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12" name="Google Shape;1012;p6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.PNG" id="1013" name="Google Shape;101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7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67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67"/>
          <p:cNvSpPr txBox="1"/>
          <p:nvPr>
            <p:ph idx="1" type="body"/>
          </p:nvPr>
        </p:nvSpPr>
        <p:spPr>
          <a:xfrm>
            <a:off x="831850" y="4589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1017" name="Google Shape;1017;p67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Page</a:t>
            </a:r>
            <a:endParaRPr/>
          </a:p>
        </p:txBody>
      </p:sp>
      <p:pic>
        <p:nvPicPr>
          <p:cNvPr descr="C:\Users\kosta\Desktop\4444444.PNG" id="1018" name="Google Shape;1018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023" name="Google Shape;10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24" name="Google Shape;1024;p68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8"/>
          <p:cNvSpPr txBox="1"/>
          <p:nvPr/>
        </p:nvSpPr>
        <p:spPr>
          <a:xfrm>
            <a:off x="2559050" y="2400300"/>
            <a:ext cx="7069137" cy="15652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026" name="Google Shape;1026;p68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8"/>
          <p:cNvSpPr/>
          <p:nvPr/>
        </p:nvSpPr>
        <p:spPr>
          <a:xfrm>
            <a:off x="10163175" y="211137"/>
            <a:ext cx="598487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028" name="Google Shape;102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2950" y="2965450"/>
            <a:ext cx="5568950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8"/>
          <p:cNvSpPr/>
          <p:nvPr/>
        </p:nvSpPr>
        <p:spPr>
          <a:xfrm>
            <a:off x="7824787" y="3033712"/>
            <a:ext cx="792162" cy="298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0" name="Google Shape;1030;p68"/>
          <p:cNvSpPr txBox="1"/>
          <p:nvPr>
            <p:ph idx="1" type="body"/>
          </p:nvPr>
        </p:nvSpPr>
        <p:spPr>
          <a:xfrm>
            <a:off x="0" y="407987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로그인시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SIGN UP, LOGIN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버튼이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Page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변경됩니다</a:t>
            </a:r>
            <a:endParaRPr/>
          </a:p>
        </p:txBody>
      </p:sp>
      <p:pic>
        <p:nvPicPr>
          <p:cNvPr descr="C:\Users\kosta\Desktop\2.PNG" id="1031" name="Google Shape;1031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0400" y="984250"/>
            <a:ext cx="1211262" cy="325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2" name="Google Shape;1032;p68"/>
          <p:cNvCxnSpPr/>
          <p:nvPr/>
        </p:nvCxnSpPr>
        <p:spPr>
          <a:xfrm flipH="1">
            <a:off x="8274050" y="509587"/>
            <a:ext cx="2189162" cy="240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9"/>
          <p:cNvSpPr txBox="1"/>
          <p:nvPr/>
        </p:nvSpPr>
        <p:spPr>
          <a:xfrm>
            <a:off x="3130550" y="1925637"/>
            <a:ext cx="5864225" cy="24082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038" name="Google Shape;103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39" name="Google Shape;1039;p69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69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1" name="Google Shape;1041;p69"/>
          <p:cNvSpPr txBox="1"/>
          <p:nvPr>
            <p:ph idx="1" type="body"/>
          </p:nvPr>
        </p:nvSpPr>
        <p:spPr>
          <a:xfrm>
            <a:off x="0" y="4641850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Page에 마우스를 올리거나 클릭시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카테고리가 나와 뿌려줍니다.</a:t>
            </a:r>
            <a:endParaRPr/>
          </a:p>
        </p:txBody>
      </p:sp>
      <p:pic>
        <p:nvPicPr>
          <p:cNvPr descr="C:\Users\kosta\Desktop\5.PNG" id="1042" name="Google Shape;104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2812" y="2143125"/>
            <a:ext cx="5257800" cy="1912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.PNG" id="1043" name="Google Shape;1043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9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5" name="Google Shape;1045;p69"/>
          <p:cNvCxnSpPr/>
          <p:nvPr/>
        </p:nvCxnSpPr>
        <p:spPr>
          <a:xfrm flipH="1">
            <a:off x="7842250" y="519112"/>
            <a:ext cx="2032000" cy="152082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1046" name="Google Shape;1046;p69"/>
          <p:cNvSpPr/>
          <p:nvPr/>
        </p:nvSpPr>
        <p:spPr>
          <a:xfrm>
            <a:off x="6770687" y="2171700"/>
            <a:ext cx="1801812" cy="1811337"/>
          </a:xfrm>
          <a:prstGeom prst="roundRect">
            <a:avLst>
              <a:gd fmla="val 150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444444.PNG" id="1047" name="Google Shape;104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7" name="Google Shape;227;p7"/>
          <p:cNvGraphicFramePr/>
          <p:nvPr/>
        </p:nvGraphicFramePr>
        <p:xfrm>
          <a:off x="2424112" y="186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1790700"/>
                <a:gridCol w="1106475"/>
                <a:gridCol w="971550"/>
                <a:gridCol w="3802050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TPFUNDER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1905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(일반회원(FUNDER)의 정보 테이블)</a:t>
                      </a:r>
                      <a:endParaRPr/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TPFID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펀딩 회원 아이디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TPFNAME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TPFPASSWORD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TPFBIRTH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생년월일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TPFGENDER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TPFEMAIL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TPFZIPCODE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우편번호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TPFADDRESS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TPFADDRESS_D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상세주소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TPFPHONENUM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varchar2(13)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UNIQUE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핸드폰번호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TPFQUALIFYTPPROPOSER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varchar2(5)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제안자 계정여부(T/F)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TPFACCOUNTTYPE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 유형(D:기본, F:페이스북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TPFPROFILEIMG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이미지 경로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8" name="Google Shape;228;p7"/>
          <p:cNvSpPr txBox="1"/>
          <p:nvPr>
            <p:ph type="title"/>
          </p:nvPr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29" name="Google Shape;229;p7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0"/>
          <p:cNvSpPr txBox="1"/>
          <p:nvPr/>
        </p:nvSpPr>
        <p:spPr>
          <a:xfrm>
            <a:off x="4633912" y="3533775"/>
            <a:ext cx="6862762" cy="15049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70"/>
          <p:cNvSpPr txBox="1"/>
          <p:nvPr/>
        </p:nvSpPr>
        <p:spPr>
          <a:xfrm>
            <a:off x="4808537" y="2492375"/>
            <a:ext cx="6400800" cy="92392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054" name="Google Shape;105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55" name="Google Shape;1055;p70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0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7" name="Google Shape;1057;p70"/>
          <p:cNvSpPr txBox="1"/>
          <p:nvPr>
            <p:ph idx="1" type="body"/>
          </p:nvPr>
        </p:nvSpPr>
        <p:spPr>
          <a:xfrm>
            <a:off x="0" y="5157787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LOGOUT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My Page -&gt; SIGN UP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LOGIN 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변경됩니다.</a:t>
            </a:r>
            <a:endParaRPr/>
          </a:p>
        </p:txBody>
      </p:sp>
      <p:pic>
        <p:nvPicPr>
          <p:cNvPr descr="C:\Users\kosta\Desktop\4.PNG" id="1058" name="Google Shape;105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0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0" name="Google Shape;1060;p70"/>
          <p:cNvSpPr/>
          <p:nvPr/>
        </p:nvSpPr>
        <p:spPr>
          <a:xfrm>
            <a:off x="3349625" y="3367087"/>
            <a:ext cx="755650" cy="703262"/>
          </a:xfrm>
          <a:prstGeom prst="rightArrow">
            <a:avLst>
              <a:gd fmla="val 11549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1" name="Google Shape;1061;p70"/>
          <p:cNvSpPr txBox="1"/>
          <p:nvPr/>
        </p:nvSpPr>
        <p:spPr>
          <a:xfrm>
            <a:off x="896937" y="2524125"/>
            <a:ext cx="2065337" cy="21621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062" name="Google Shape;1062;p70"/>
          <p:cNvPicPr preferRelativeResize="0"/>
          <p:nvPr/>
        </p:nvPicPr>
        <p:blipFill rotWithShape="1">
          <a:blip r:embed="rId6">
            <a:alphaModFix/>
          </a:blip>
          <a:srcRect b="8859" l="64938" r="4793" t="1971"/>
          <a:stretch/>
        </p:blipFill>
        <p:spPr>
          <a:xfrm>
            <a:off x="1116012" y="2752725"/>
            <a:ext cx="1592262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0"/>
          <p:cNvSpPr/>
          <p:nvPr/>
        </p:nvSpPr>
        <p:spPr>
          <a:xfrm>
            <a:off x="1125537" y="3209925"/>
            <a:ext cx="544512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064" name="Google Shape;1064;p70"/>
          <p:cNvPicPr preferRelativeResize="0"/>
          <p:nvPr/>
        </p:nvPicPr>
        <p:blipFill rotWithShape="1">
          <a:blip r:embed="rId3">
            <a:alphaModFix/>
          </a:blip>
          <a:srcRect b="64366" l="41531" r="8557" t="0"/>
          <a:stretch/>
        </p:blipFill>
        <p:spPr>
          <a:xfrm>
            <a:off x="4984750" y="2693987"/>
            <a:ext cx="60833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444444.PNG" id="1065" name="Google Shape;1065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0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- 로그아웃</a:t>
            </a:r>
            <a:endParaRPr/>
          </a:p>
        </p:txBody>
      </p:sp>
      <p:pic>
        <p:nvPicPr>
          <p:cNvPr descr="C:\Users\kosta\Desktop\l1.PNG" id="1067" name="Google Shape;1067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0125" y="3721100"/>
            <a:ext cx="65309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1"/>
          <p:cNvSpPr txBox="1"/>
          <p:nvPr/>
        </p:nvSpPr>
        <p:spPr>
          <a:xfrm>
            <a:off x="4194175" y="1617662"/>
            <a:ext cx="7069137" cy="425608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073" name="Google Shape;10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74" name="Google Shape;1074;p71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1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71"/>
          <p:cNvSpPr txBox="1"/>
          <p:nvPr>
            <p:ph idx="1" type="body"/>
          </p:nvPr>
        </p:nvSpPr>
        <p:spPr>
          <a:xfrm>
            <a:off x="0" y="5891212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수정 시 회원 정보를 불러와 뿌려줍니다. </a:t>
            </a:r>
            <a:endParaRPr/>
          </a:p>
        </p:txBody>
      </p:sp>
      <p:pic>
        <p:nvPicPr>
          <p:cNvPr descr="C:\Users\kosta\Desktop\4.PNG" id="1077" name="Google Shape;107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1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079" name="Google Shape;1079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7837" y="1697037"/>
            <a:ext cx="69056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1"/>
          <p:cNvSpPr/>
          <p:nvPr/>
        </p:nvSpPr>
        <p:spPr>
          <a:xfrm>
            <a:off x="3349625" y="3367087"/>
            <a:ext cx="755650" cy="703262"/>
          </a:xfrm>
          <a:prstGeom prst="rightArrow">
            <a:avLst>
              <a:gd fmla="val 11549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71"/>
          <p:cNvSpPr txBox="1"/>
          <p:nvPr/>
        </p:nvSpPr>
        <p:spPr>
          <a:xfrm>
            <a:off x="896937" y="2524125"/>
            <a:ext cx="2065337" cy="21621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082" name="Google Shape;1082;p71"/>
          <p:cNvPicPr preferRelativeResize="0"/>
          <p:nvPr/>
        </p:nvPicPr>
        <p:blipFill rotWithShape="1">
          <a:blip r:embed="rId7">
            <a:alphaModFix/>
          </a:blip>
          <a:srcRect b="8859" l="64938" r="4793" t="1971"/>
          <a:stretch/>
        </p:blipFill>
        <p:spPr>
          <a:xfrm>
            <a:off x="1116012" y="2752725"/>
            <a:ext cx="1592262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71"/>
          <p:cNvSpPr/>
          <p:nvPr/>
        </p:nvSpPr>
        <p:spPr>
          <a:xfrm>
            <a:off x="1125537" y="3455987"/>
            <a:ext cx="747712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444444.PNG" id="1084" name="Google Shape;1084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1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090" name="Google Shape;109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091" name="Google Shape;1091;p7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72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72"/>
          <p:cNvSpPr txBox="1"/>
          <p:nvPr>
            <p:ph idx="1" type="body"/>
          </p:nvPr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</a:t>
            </a:r>
            <a:endParaRPr/>
          </a:p>
        </p:txBody>
      </p:sp>
      <p:pic>
        <p:nvPicPr>
          <p:cNvPr descr="C:\Users\kosta\Desktop\4.PNG" id="1094" name="Google Shape;109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2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6" name="Google Shape;1096;p72"/>
          <p:cNvGrpSpPr/>
          <p:nvPr/>
        </p:nvGrpSpPr>
        <p:grpSpPr>
          <a:xfrm>
            <a:off x="987425" y="2339975"/>
            <a:ext cx="2933700" cy="1054100"/>
            <a:chOff x="328247" y="2278551"/>
            <a:chExt cx="2933700" cy="1053734"/>
          </a:xfrm>
        </p:grpSpPr>
        <p:pic>
          <p:nvPicPr>
            <p:cNvPr descr="C:\Users\kosta\Desktop\1.PNG" id="1097" name="Google Shape;1097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7567" y="2278551"/>
              <a:ext cx="2759075" cy="677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Google Shape;1098;p72"/>
            <p:cNvSpPr txBox="1"/>
            <p:nvPr/>
          </p:nvSpPr>
          <p:spPr>
            <a:xfrm>
              <a:off x="328247" y="3024417"/>
              <a:ext cx="2933700" cy="307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체크</a:t>
              </a:r>
              <a:endParaRPr/>
            </a:p>
          </p:txBody>
        </p:sp>
      </p:grpSp>
      <p:grpSp>
        <p:nvGrpSpPr>
          <p:cNvPr id="1099" name="Google Shape;1099;p72"/>
          <p:cNvGrpSpPr/>
          <p:nvPr/>
        </p:nvGrpSpPr>
        <p:grpSpPr>
          <a:xfrm>
            <a:off x="7940675" y="2733675"/>
            <a:ext cx="3898900" cy="2374900"/>
            <a:chOff x="182918" y="3481750"/>
            <a:chExt cx="3900210" cy="2373923"/>
          </a:xfrm>
        </p:grpSpPr>
        <p:pic>
          <p:nvPicPr>
            <p:cNvPr descr="C:\Users\kosta\Desktop\3.PNG" id="1100" name="Google Shape;1100;p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2918" y="3481750"/>
              <a:ext cx="3900210" cy="2058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72"/>
            <p:cNvSpPr txBox="1"/>
            <p:nvPr/>
          </p:nvSpPr>
          <p:spPr>
            <a:xfrm>
              <a:off x="389362" y="5547825"/>
              <a:ext cx="3503202" cy="307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프로필사진 변경</a:t>
              </a:r>
              <a:endParaRPr/>
            </a:p>
          </p:txBody>
        </p:sp>
      </p:grpSp>
      <p:grpSp>
        <p:nvGrpSpPr>
          <p:cNvPr id="1102" name="Google Shape;1102;p72"/>
          <p:cNvGrpSpPr/>
          <p:nvPr/>
        </p:nvGrpSpPr>
        <p:grpSpPr>
          <a:xfrm>
            <a:off x="873126" y="3833812"/>
            <a:ext cx="3055937" cy="1731962"/>
            <a:chOff x="8443614" y="2523680"/>
            <a:chExt cx="3055938" cy="1731797"/>
          </a:xfrm>
        </p:grpSpPr>
        <p:pic>
          <p:nvPicPr>
            <p:cNvPr descr="C:\Users\kosta\Desktop\4.PNG" id="1103" name="Google Shape;1103;p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43614" y="2523680"/>
              <a:ext cx="3055938" cy="137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Google Shape;1104;p72"/>
            <p:cNvSpPr txBox="1"/>
            <p:nvPr/>
          </p:nvSpPr>
          <p:spPr>
            <a:xfrm>
              <a:off x="8496002" y="3947531"/>
              <a:ext cx="2933700" cy="3079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입력사항 최종 체크</a:t>
              </a:r>
              <a:endParaRPr/>
            </a:p>
          </p:txBody>
        </p:sp>
      </p:grpSp>
      <p:grpSp>
        <p:nvGrpSpPr>
          <p:cNvPr id="1105" name="Google Shape;1105;p72"/>
          <p:cNvGrpSpPr/>
          <p:nvPr/>
        </p:nvGrpSpPr>
        <p:grpSpPr>
          <a:xfrm>
            <a:off x="4522787" y="2363787"/>
            <a:ext cx="2933700" cy="3281362"/>
            <a:chOff x="4847493" y="2030144"/>
            <a:chExt cx="2933700" cy="3280410"/>
          </a:xfrm>
        </p:grpSpPr>
        <p:pic>
          <p:nvPicPr>
            <p:cNvPr descr="C:\Users\kosta\Desktop\2.PNG" id="1106" name="Google Shape;1106;p7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90014" y="2030144"/>
              <a:ext cx="2742956" cy="294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p72"/>
            <p:cNvSpPr txBox="1"/>
            <p:nvPr/>
          </p:nvSpPr>
          <p:spPr>
            <a:xfrm>
              <a:off x="4847493" y="5002668"/>
              <a:ext cx="2933700" cy="3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우편번호 체크</a:t>
              </a:r>
              <a:endParaRPr/>
            </a:p>
          </p:txBody>
        </p:sp>
      </p:grpSp>
      <p:pic>
        <p:nvPicPr>
          <p:cNvPr descr="C:\Users\kosta\Desktop\4444444.PNG" id="1108" name="Google Shape;1108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113" name="Google Shape;11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114" name="Google Shape;1114;p7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116" name="Google Shape;111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3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73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우편번호 체크</a:t>
            </a:r>
            <a:endParaRPr/>
          </a:p>
        </p:txBody>
      </p:sp>
      <p:pic>
        <p:nvPicPr>
          <p:cNvPr descr="C:\Users\kosta\Desktop\4444444.PNG" id="1119" name="Google Shape;1119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0" name="Google Shape;1120;p73"/>
          <p:cNvGrpSpPr/>
          <p:nvPr/>
        </p:nvGrpSpPr>
        <p:grpSpPr>
          <a:xfrm>
            <a:off x="1035050" y="1944687"/>
            <a:ext cx="4629150" cy="4448175"/>
            <a:chOff x="1035049" y="1768475"/>
            <a:chExt cx="4770440" cy="4624387"/>
          </a:xfrm>
        </p:grpSpPr>
        <p:sp>
          <p:nvSpPr>
            <p:cNvPr id="1121" name="Google Shape;1121;p73"/>
            <p:cNvSpPr txBox="1"/>
            <p:nvPr/>
          </p:nvSpPr>
          <p:spPr>
            <a:xfrm>
              <a:off x="1035049" y="1768475"/>
              <a:ext cx="4770440" cy="2402965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2" name="Google Shape;1122;p73"/>
            <p:cNvSpPr txBox="1"/>
            <p:nvPr/>
          </p:nvSpPr>
          <p:spPr>
            <a:xfrm>
              <a:off x="1035049" y="4171440"/>
              <a:ext cx="4770440" cy="2221422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23" name="Google Shape;1123;p7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77677" y="1944688"/>
              <a:ext cx="4486275" cy="208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7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5826" y="4029075"/>
              <a:ext cx="4488126" cy="2220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kosta\Desktop\2.PNG" id="1125" name="Google Shape;1125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84937" y="1768475"/>
            <a:ext cx="27432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81762" y="4854575"/>
            <a:ext cx="424815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3"/>
          <p:cNvSpPr txBox="1"/>
          <p:nvPr/>
        </p:nvSpPr>
        <p:spPr>
          <a:xfrm>
            <a:off x="5961062" y="3649662"/>
            <a:ext cx="548640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Daum 우편번호 서비스를 이용하여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주소를 찾은 뒤, 주소 정보를 해당 필드에 넣어주었습니다.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4"/>
          <p:cNvSpPr txBox="1"/>
          <p:nvPr/>
        </p:nvSpPr>
        <p:spPr>
          <a:xfrm>
            <a:off x="6743700" y="2349500"/>
            <a:ext cx="5329237" cy="33829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74"/>
          <p:cNvSpPr txBox="1"/>
          <p:nvPr/>
        </p:nvSpPr>
        <p:spPr>
          <a:xfrm>
            <a:off x="0" y="1925637"/>
            <a:ext cx="7018337" cy="445770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134" name="Google Shape;113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135" name="Google Shape;1135;p7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4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137" name="Google Shape;1137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4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9" name="Google Shape;1139;p74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프로필사진 변경1</a:t>
            </a:r>
            <a:endParaRPr/>
          </a:p>
        </p:txBody>
      </p:sp>
      <p:pic>
        <p:nvPicPr>
          <p:cNvPr descr="C:\Users\kosta\Desktop\4444444.PNG" id="1140" name="Google Shape;1140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462" y="2090737"/>
            <a:ext cx="6770687" cy="421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8337" y="2492375"/>
            <a:ext cx="4918075" cy="303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5"/>
          <p:cNvSpPr txBox="1"/>
          <p:nvPr/>
        </p:nvSpPr>
        <p:spPr>
          <a:xfrm>
            <a:off x="192087" y="1989137"/>
            <a:ext cx="8640762" cy="27352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148" name="Google Shape;114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149" name="Google Shape;1149;p75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5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151" name="Google Shape;115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5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3" name="Google Shape;1153;p75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– 프로필사진 변경2</a:t>
            </a:r>
            <a:endParaRPr/>
          </a:p>
        </p:txBody>
      </p:sp>
      <p:pic>
        <p:nvPicPr>
          <p:cNvPr descr="C:\Users\kosta\Desktop\4444444.PNG" id="1154" name="Google Shape;1154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612" y="2106612"/>
            <a:ext cx="8385175" cy="2500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3.PNG" id="1156" name="Google Shape;1156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94087" y="4392612"/>
            <a:ext cx="3582987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6112" y="3922712"/>
            <a:ext cx="4635500" cy="22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6"/>
          <p:cNvSpPr txBox="1"/>
          <p:nvPr/>
        </p:nvSpPr>
        <p:spPr>
          <a:xfrm>
            <a:off x="3473450" y="2286000"/>
            <a:ext cx="8518525" cy="28225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1163" name="Google Shape;116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175" y="2393950"/>
            <a:ext cx="8350250" cy="264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164" name="Google Shape;116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165" name="Google Shape;1165;p76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6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76"/>
          <p:cNvSpPr txBox="1"/>
          <p:nvPr>
            <p:ph idx="1" type="body"/>
          </p:nvPr>
        </p:nvSpPr>
        <p:spPr>
          <a:xfrm>
            <a:off x="0" y="5126037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등록한 프로젝트를 수정하거나 종료 할 수 있는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입니다.</a:t>
            </a:r>
            <a:endParaRPr/>
          </a:p>
        </p:txBody>
      </p:sp>
      <p:pic>
        <p:nvPicPr>
          <p:cNvPr descr="C:\Users\kosta\Desktop\4.PNG" id="1168" name="Google Shape;1168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6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0" name="Google Shape;1170;p76"/>
          <p:cNvSpPr/>
          <p:nvPr/>
        </p:nvSpPr>
        <p:spPr>
          <a:xfrm>
            <a:off x="2636837" y="3367087"/>
            <a:ext cx="757237" cy="703262"/>
          </a:xfrm>
          <a:prstGeom prst="rightArrow">
            <a:avLst>
              <a:gd fmla="val 1157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1" name="Google Shape;1171;p76"/>
          <p:cNvSpPr txBox="1"/>
          <p:nvPr/>
        </p:nvSpPr>
        <p:spPr>
          <a:xfrm>
            <a:off x="385762" y="2524125"/>
            <a:ext cx="2066925" cy="21621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172" name="Google Shape;1172;p76"/>
          <p:cNvPicPr preferRelativeResize="0"/>
          <p:nvPr/>
        </p:nvPicPr>
        <p:blipFill rotWithShape="1">
          <a:blip r:embed="rId7">
            <a:alphaModFix/>
          </a:blip>
          <a:srcRect b="8859" l="64938" r="4793" t="1971"/>
          <a:stretch/>
        </p:blipFill>
        <p:spPr>
          <a:xfrm>
            <a:off x="606425" y="2752725"/>
            <a:ext cx="159067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6"/>
          <p:cNvSpPr/>
          <p:nvPr/>
        </p:nvSpPr>
        <p:spPr>
          <a:xfrm>
            <a:off x="614362" y="3702050"/>
            <a:ext cx="1249362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444444.PNG" id="1174" name="Google Shape;1174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– 내가 등록한 프로젝트 목록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7"/>
          <p:cNvSpPr txBox="1"/>
          <p:nvPr/>
        </p:nvSpPr>
        <p:spPr>
          <a:xfrm>
            <a:off x="2208212" y="1628775"/>
            <a:ext cx="7632700" cy="45386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181" name="Google Shape;118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182" name="Google Shape;1182;p7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77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184" name="Google Shape;118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77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6" name="Google Shape;1186;p77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4444444.PNG" id="1187" name="Google Shape;118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124.PNG" id="1188" name="Google Shape;1188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4587" y="1700212"/>
            <a:ext cx="7281862" cy="439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8"/>
          <p:cNvSpPr txBox="1"/>
          <p:nvPr/>
        </p:nvSpPr>
        <p:spPr>
          <a:xfrm>
            <a:off x="1127125" y="1538287"/>
            <a:ext cx="10153650" cy="48450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194" name="Google Shape;119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195" name="Google Shape;1195;p78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78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197" name="Google Shape;119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78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78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4444444.PNG" id="1200" name="Google Shape;1200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23.PNG" id="1201" name="Google Shape;1201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1587" y="1692275"/>
            <a:ext cx="9864725" cy="454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9"/>
          <p:cNvSpPr txBox="1"/>
          <p:nvPr/>
        </p:nvSpPr>
        <p:spPr>
          <a:xfrm>
            <a:off x="911225" y="3860800"/>
            <a:ext cx="6697662" cy="25225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79"/>
          <p:cNvSpPr txBox="1"/>
          <p:nvPr/>
        </p:nvSpPr>
        <p:spPr>
          <a:xfrm>
            <a:off x="6167437" y="3141662"/>
            <a:ext cx="6024562" cy="12239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79"/>
          <p:cNvSpPr txBox="1"/>
          <p:nvPr/>
        </p:nvSpPr>
        <p:spPr>
          <a:xfrm>
            <a:off x="911225" y="1538287"/>
            <a:ext cx="7488237" cy="21066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209" name="Google Shape;120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210" name="Google Shape;1210;p79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9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212" name="Google Shape;121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9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79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4444444.PNG" id="1215" name="Google Shape;1215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2222.PNG" id="1216" name="Google Shape;1216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7125" y="3997325"/>
            <a:ext cx="6305550" cy="238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217" name="Google Shape;1217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6162" y="1703387"/>
            <a:ext cx="72104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42.PNG" id="1218" name="Google Shape;1218;p79"/>
          <p:cNvPicPr preferRelativeResize="0"/>
          <p:nvPr/>
        </p:nvPicPr>
        <p:blipFill rotWithShape="1">
          <a:blip r:embed="rId9">
            <a:alphaModFix/>
          </a:blip>
          <a:srcRect b="2719" l="0" r="0" t="0"/>
          <a:stretch/>
        </p:blipFill>
        <p:spPr>
          <a:xfrm>
            <a:off x="6291262" y="3273425"/>
            <a:ext cx="5900737" cy="96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5" name="Google Shape;235;p8"/>
          <p:cNvGraphicFramePr/>
          <p:nvPr/>
        </p:nvGraphicFramePr>
        <p:xfrm>
          <a:off x="2711450" y="25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2055800"/>
                <a:gridCol w="893750"/>
                <a:gridCol w="2141525"/>
                <a:gridCol w="1855775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TPPROPOSER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1905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(일반회원(FUNDER)에서 제안자(PROPOSER) 권한으로 업그레이드 했을시 추가정보 테이블)</a:t>
                      </a:r>
                      <a:endParaRPr/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tpfId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KEY, FOREIGN KEY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아이디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bankListCategory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은행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account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계좌번호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proposerType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varchar2(50)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개인/사업자/일반으로 구분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certification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인증 여부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residentRegistrationFirstNum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주민번호 앞자리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residentRegistrationLastNum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varchar2(7)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주민번호 뒷자리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corporateRegistrationNumber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varchar2(15),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사업자번호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Google Shape;236;p8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38" name="Google Shape;238;p8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0"/>
          <p:cNvSpPr txBox="1"/>
          <p:nvPr/>
        </p:nvSpPr>
        <p:spPr>
          <a:xfrm>
            <a:off x="3446462" y="1495425"/>
            <a:ext cx="8555037" cy="44751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224" name="Google Shape;122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225" name="Google Shape;1225;p80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0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80"/>
          <p:cNvSpPr txBox="1"/>
          <p:nvPr>
            <p:ph idx="1" type="body"/>
          </p:nvPr>
        </p:nvSpPr>
        <p:spPr>
          <a:xfrm>
            <a:off x="0" y="5943600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상태에 따라 가입양식 페이지나 수정양식 페이지로 이동합니다</a:t>
            </a:r>
            <a:endParaRPr/>
          </a:p>
        </p:txBody>
      </p:sp>
      <p:pic>
        <p:nvPicPr>
          <p:cNvPr descr="C:\Users\kosta\Desktop\4.PNG" id="1228" name="Google Shape;122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80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80"/>
          <p:cNvSpPr/>
          <p:nvPr/>
        </p:nvSpPr>
        <p:spPr>
          <a:xfrm>
            <a:off x="2611437" y="3367087"/>
            <a:ext cx="757237" cy="703262"/>
          </a:xfrm>
          <a:prstGeom prst="rightArrow">
            <a:avLst>
              <a:gd fmla="val 1157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80"/>
          <p:cNvSpPr txBox="1"/>
          <p:nvPr/>
        </p:nvSpPr>
        <p:spPr>
          <a:xfrm>
            <a:off x="412750" y="2524125"/>
            <a:ext cx="2066925" cy="21621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.PNG" id="1232" name="Google Shape;1232;p80"/>
          <p:cNvPicPr preferRelativeResize="0"/>
          <p:nvPr/>
        </p:nvPicPr>
        <p:blipFill rotWithShape="1">
          <a:blip r:embed="rId6">
            <a:alphaModFix/>
          </a:blip>
          <a:srcRect b="8859" l="64938" r="4793" t="1971"/>
          <a:stretch/>
        </p:blipFill>
        <p:spPr>
          <a:xfrm>
            <a:off x="633412" y="2752725"/>
            <a:ext cx="159067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0"/>
          <p:cNvSpPr/>
          <p:nvPr/>
        </p:nvSpPr>
        <p:spPr>
          <a:xfrm>
            <a:off x="641350" y="4219575"/>
            <a:ext cx="1152525" cy="2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.PNG" id="1234" name="Google Shape;1234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9337" y="1574800"/>
            <a:ext cx="83216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2.PNG" id="1235" name="Google Shape;1235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6162" y="3678237"/>
            <a:ext cx="8328025" cy="223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4444444.PNG" id="1236" name="Google Shape;1236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80"/>
          <p:cNvSpPr txBox="1"/>
          <p:nvPr/>
        </p:nvSpPr>
        <p:spPr>
          <a:xfrm>
            <a:off x="0" y="1592262"/>
            <a:ext cx="121920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1"/>
          <p:cNvSpPr txBox="1"/>
          <p:nvPr/>
        </p:nvSpPr>
        <p:spPr>
          <a:xfrm>
            <a:off x="1919287" y="1538287"/>
            <a:ext cx="8350250" cy="48450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243" name="Google Shape;124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244" name="Google Shape;1244;p81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81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246" name="Google Shape;1246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1"/>
          <p:cNvSpPr/>
          <p:nvPr/>
        </p:nvSpPr>
        <p:spPr>
          <a:xfrm>
            <a:off x="9477375" y="219075"/>
            <a:ext cx="792162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8" name="Google Shape;1248;p81"/>
          <p:cNvSpPr txBox="1"/>
          <p:nvPr/>
        </p:nvSpPr>
        <p:spPr>
          <a:xfrm>
            <a:off x="0" y="1520825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endParaRPr/>
          </a:p>
        </p:txBody>
      </p:sp>
      <p:pic>
        <p:nvPicPr>
          <p:cNvPr descr="C:\Users\kosta\Desktop\4444444.PNG" id="1249" name="Google Shape;1249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0100" y="998537"/>
            <a:ext cx="1028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23.PNG" id="1250" name="Google Shape;1250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3750" y="1693862"/>
            <a:ext cx="7993062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255" name="Google Shape;125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256" name="Google Shape;1256;p8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82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258" name="Google Shape;125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82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0" name="Google Shape;1260;p82"/>
          <p:cNvSpPr txBox="1"/>
          <p:nvPr>
            <p:ph idx="1" type="body"/>
          </p:nvPr>
        </p:nvSpPr>
        <p:spPr>
          <a:xfrm>
            <a:off x="831850" y="4589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1261" name="Google Shape;1261;p82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등록</a:t>
            </a:r>
            <a:endParaRPr/>
          </a:p>
        </p:txBody>
      </p:sp>
      <p:pic>
        <p:nvPicPr>
          <p:cNvPr descr="C:\Users\kosta\Desktop\222.PNG" id="1262" name="Google Shape;126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3"/>
          <p:cNvSpPr txBox="1"/>
          <p:nvPr/>
        </p:nvSpPr>
        <p:spPr>
          <a:xfrm>
            <a:off x="1419225" y="1565275"/>
            <a:ext cx="3965575" cy="4422775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8" name="Google Shape;1268;p83"/>
          <p:cNvSpPr txBox="1"/>
          <p:nvPr/>
        </p:nvSpPr>
        <p:spPr>
          <a:xfrm>
            <a:off x="5921375" y="1555750"/>
            <a:ext cx="4783137" cy="4414837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269" name="Google Shape;126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270" name="Google Shape;1270;p8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83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272" name="Google Shape;127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83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23.PNG" id="1274" name="Google Shape;1274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2887" y="1612900"/>
            <a:ext cx="3790950" cy="431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34.PNG" id="1275" name="Google Shape;1275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5675" y="1611312"/>
            <a:ext cx="4575175" cy="430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83"/>
          <p:cNvSpPr txBox="1"/>
          <p:nvPr>
            <p:ph idx="1" type="body"/>
          </p:nvPr>
        </p:nvSpPr>
        <p:spPr>
          <a:xfrm>
            <a:off x="0" y="59531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등록은 추가정보를 입력 시에만 가능합니다.</a:t>
            </a:r>
            <a:endParaRPr/>
          </a:p>
        </p:txBody>
      </p:sp>
      <p:pic>
        <p:nvPicPr>
          <p:cNvPr descr="C:\Users\kosta\Desktop\222.PNG" id="1277" name="Google Shape;1277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83"/>
          <p:cNvSpPr txBox="1"/>
          <p:nvPr/>
        </p:nvSpPr>
        <p:spPr>
          <a:xfrm>
            <a:off x="0" y="1592262"/>
            <a:ext cx="121920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등록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283" name="Google Shape;128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284" name="Google Shape;1284;p8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84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286" name="Google Shape;1286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84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8" name="Google Shape;1288;p84"/>
          <p:cNvSpPr txBox="1"/>
          <p:nvPr>
            <p:ph idx="1" type="body"/>
          </p:nvPr>
        </p:nvSpPr>
        <p:spPr>
          <a:xfrm>
            <a:off x="2066925" y="3086100"/>
            <a:ext cx="309403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고유 ID체크</a:t>
            </a:r>
            <a:endParaRPr/>
          </a:p>
        </p:txBody>
      </p:sp>
      <p:sp>
        <p:nvSpPr>
          <p:cNvPr id="1289" name="Google Shape;1289;p84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</a:t>
            </a:r>
            <a:endParaRPr/>
          </a:p>
        </p:txBody>
      </p:sp>
      <p:pic>
        <p:nvPicPr>
          <p:cNvPr descr="C:\Users\kosta\Desktop\qq.PNG" id="1290" name="Google Shape;1290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9300" y="1989137"/>
            <a:ext cx="30829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ww.PNG" id="1291" name="Google Shape;1291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9425" y="3678237"/>
            <a:ext cx="3883025" cy="2074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ee.PNG" id="1292" name="Google Shape;1292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8337" y="1603375"/>
            <a:ext cx="2592387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rr.PNG" id="1293" name="Google Shape;1293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37387" y="3684587"/>
            <a:ext cx="2959100" cy="20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4"/>
          <p:cNvSpPr txBox="1"/>
          <p:nvPr/>
        </p:nvSpPr>
        <p:spPr>
          <a:xfrm>
            <a:off x="1801812" y="5802312"/>
            <a:ext cx="3711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대표이미지 등록</a:t>
            </a:r>
            <a:endParaRPr/>
          </a:p>
        </p:txBody>
      </p:sp>
      <p:sp>
        <p:nvSpPr>
          <p:cNvPr id="1295" name="Google Shape;1295;p84"/>
          <p:cNvSpPr txBox="1"/>
          <p:nvPr/>
        </p:nvSpPr>
        <p:spPr>
          <a:xfrm>
            <a:off x="6542087" y="3279775"/>
            <a:ext cx="370998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시작일, 마감일 등록 </a:t>
            </a:r>
            <a:endParaRPr/>
          </a:p>
        </p:txBody>
      </p:sp>
      <p:sp>
        <p:nvSpPr>
          <p:cNvPr id="1296" name="Google Shape;1296;p84"/>
          <p:cNvSpPr txBox="1"/>
          <p:nvPr/>
        </p:nvSpPr>
        <p:spPr>
          <a:xfrm>
            <a:off x="6602412" y="5784850"/>
            <a:ext cx="3711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내용에 사진 여러 장 첨부하기</a:t>
            </a:r>
            <a:endParaRPr/>
          </a:p>
        </p:txBody>
      </p:sp>
      <p:pic>
        <p:nvPicPr>
          <p:cNvPr descr="C:\Users\kosta\Desktop\222.PNG" id="1297" name="Google Shape;1297;p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303" name="Google Shape;130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85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305" name="Google Shape;130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85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7" name="Google Shape;1307;p85"/>
          <p:cNvSpPr txBox="1"/>
          <p:nvPr>
            <p:ph idx="1" type="body"/>
          </p:nvPr>
        </p:nvSpPr>
        <p:spPr>
          <a:xfrm>
            <a:off x="1481137" y="2928937"/>
            <a:ext cx="309403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고유 ID체크</a:t>
            </a:r>
            <a:endParaRPr/>
          </a:p>
        </p:txBody>
      </p:sp>
      <p:sp>
        <p:nvSpPr>
          <p:cNvPr id="1308" name="Google Shape;1308;p85"/>
          <p:cNvSpPr txBox="1"/>
          <p:nvPr/>
        </p:nvSpPr>
        <p:spPr>
          <a:xfrm>
            <a:off x="0" y="1520825"/>
            <a:ext cx="1487487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</a:t>
            </a:r>
            <a:endParaRPr/>
          </a:p>
        </p:txBody>
      </p:sp>
      <p:pic>
        <p:nvPicPr>
          <p:cNvPr descr="C:\Users\kosta\Desktop\qq.PNG" id="1309" name="Google Shape;1309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137" y="3273425"/>
            <a:ext cx="30829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22.PNG" id="1310" name="Google Shape;1310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375" y="1535112"/>
            <a:ext cx="5611812" cy="48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85"/>
          <p:cNvSpPr txBox="1"/>
          <p:nvPr/>
        </p:nvSpPr>
        <p:spPr>
          <a:xfrm>
            <a:off x="6142037" y="3695700"/>
            <a:ext cx="4562475" cy="59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85"/>
          <p:cNvSpPr txBox="1"/>
          <p:nvPr/>
        </p:nvSpPr>
        <p:spPr>
          <a:xfrm>
            <a:off x="7372350" y="5399087"/>
            <a:ext cx="4765675" cy="307975"/>
          </a:xfrm>
          <a:prstGeom prst="rect">
            <a:avLst/>
          </a:prstGeom>
          <a:solidFill>
            <a:srgbClr val="BFBFBF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 시 idCheck의 Value를 ‘0’으로 변경하고 alert창 호출</a:t>
            </a:r>
            <a:endParaRPr/>
          </a:p>
        </p:txBody>
      </p:sp>
      <p:sp>
        <p:nvSpPr>
          <p:cNvPr id="1314" name="Google Shape;1314;p85"/>
          <p:cNvSpPr txBox="1"/>
          <p:nvPr/>
        </p:nvSpPr>
        <p:spPr>
          <a:xfrm>
            <a:off x="7248525" y="4297362"/>
            <a:ext cx="2768600" cy="307975"/>
          </a:xfrm>
          <a:prstGeom prst="rect">
            <a:avLst/>
          </a:prstGeom>
          <a:solidFill>
            <a:srgbClr val="BFBFBF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아이디 값의 규칙 검증</a:t>
            </a:r>
            <a:endParaRPr/>
          </a:p>
        </p:txBody>
      </p:sp>
      <p:sp>
        <p:nvSpPr>
          <p:cNvPr id="1315" name="Google Shape;1315;p85"/>
          <p:cNvSpPr txBox="1"/>
          <p:nvPr/>
        </p:nvSpPr>
        <p:spPr>
          <a:xfrm>
            <a:off x="6142037" y="5008562"/>
            <a:ext cx="2978150" cy="35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1316" name="Google Shape;1316;p85"/>
          <p:cNvPicPr preferRelativeResize="0"/>
          <p:nvPr/>
        </p:nvPicPr>
        <p:blipFill rotWithShape="1">
          <a:blip r:embed="rId8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321" name="Google Shape;132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322" name="Google Shape;1322;p86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86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324" name="Google Shape;132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86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6" name="Google Shape;1326;p86"/>
          <p:cNvSpPr txBox="1"/>
          <p:nvPr/>
        </p:nvSpPr>
        <p:spPr>
          <a:xfrm>
            <a:off x="0" y="1520825"/>
            <a:ext cx="1487487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</a:t>
            </a:r>
            <a:endParaRPr/>
          </a:p>
        </p:txBody>
      </p:sp>
      <p:pic>
        <p:nvPicPr>
          <p:cNvPr descr="C:\Users\kosta\Desktop\ww.PNG" id="1327" name="Google Shape;1327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7487" y="2860675"/>
            <a:ext cx="3883025" cy="2074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86"/>
          <p:cNvSpPr txBox="1"/>
          <p:nvPr/>
        </p:nvSpPr>
        <p:spPr>
          <a:xfrm>
            <a:off x="1487487" y="2554287"/>
            <a:ext cx="3711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대표이미지 등록</a:t>
            </a:r>
            <a:endParaRPr/>
          </a:p>
        </p:txBody>
      </p:sp>
      <p:pic>
        <p:nvPicPr>
          <p:cNvPr descr="C:\Users\kosta\Desktop\222.PNG" id="1329" name="Google Shape;1329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86"/>
          <p:cNvSpPr txBox="1"/>
          <p:nvPr/>
        </p:nvSpPr>
        <p:spPr>
          <a:xfrm>
            <a:off x="7248525" y="4297362"/>
            <a:ext cx="2768600" cy="307975"/>
          </a:xfrm>
          <a:prstGeom prst="rect">
            <a:avLst/>
          </a:prstGeom>
          <a:solidFill>
            <a:srgbClr val="BFBFBF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아이디 값의 규칙 검증</a:t>
            </a:r>
            <a:endParaRPr/>
          </a:p>
        </p:txBody>
      </p:sp>
      <p:sp>
        <p:nvSpPr>
          <p:cNvPr id="1331" name="Google Shape;1331;p86"/>
          <p:cNvSpPr/>
          <p:nvPr/>
        </p:nvSpPr>
        <p:spPr>
          <a:xfrm>
            <a:off x="6142037" y="5008562"/>
            <a:ext cx="2978150" cy="3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2" name="Google Shape;1332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19737" y="1755775"/>
            <a:ext cx="6238875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86"/>
          <p:cNvPicPr preferRelativeResize="0"/>
          <p:nvPr/>
        </p:nvPicPr>
        <p:blipFill rotWithShape="1">
          <a:blip r:embed="rId9">
            <a:alphaModFix/>
          </a:blip>
          <a:srcRect b="35685" l="0" r="0" t="0"/>
          <a:stretch/>
        </p:blipFill>
        <p:spPr>
          <a:xfrm>
            <a:off x="5629275" y="4040187"/>
            <a:ext cx="5910262" cy="20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6"/>
          <p:cNvSpPr/>
          <p:nvPr/>
        </p:nvSpPr>
        <p:spPr>
          <a:xfrm>
            <a:off x="10193337" y="2576512"/>
            <a:ext cx="1295400" cy="2571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86"/>
          <p:cNvSpPr txBox="1"/>
          <p:nvPr/>
        </p:nvSpPr>
        <p:spPr>
          <a:xfrm>
            <a:off x="6911975" y="2238375"/>
            <a:ext cx="4997450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변경 되는 이벤트 발생시 imgChange function 호출</a:t>
            </a:r>
            <a:endParaRPr/>
          </a:p>
        </p:txBody>
      </p:sp>
      <p:cxnSp>
        <p:nvCxnSpPr>
          <p:cNvPr id="1336" name="Google Shape;1336;p86"/>
          <p:cNvCxnSpPr/>
          <p:nvPr/>
        </p:nvCxnSpPr>
        <p:spPr>
          <a:xfrm flipH="1">
            <a:off x="7156450" y="2847975"/>
            <a:ext cx="3036887" cy="1285875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337" name="Google Shape;1337;p86"/>
          <p:cNvSpPr txBox="1"/>
          <p:nvPr/>
        </p:nvSpPr>
        <p:spPr>
          <a:xfrm>
            <a:off x="6388100" y="5895975"/>
            <a:ext cx="5519737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FileReader 객체를 통해 이미지 소스 추출해서 이미지 태그에 넣기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342" name="Google Shape;134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343" name="Google Shape;1343;p8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87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345" name="Google Shape;13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7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7" name="Google Shape;1347;p87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</a:t>
            </a:r>
            <a:endParaRPr/>
          </a:p>
        </p:txBody>
      </p:sp>
      <p:pic>
        <p:nvPicPr>
          <p:cNvPr descr="C:\Users\kosta\Desktop\rr.PNG" id="1348" name="Google Shape;134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5375" y="2708275"/>
            <a:ext cx="2959100" cy="20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660400" y="4808537"/>
            <a:ext cx="37115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내용에 사진 여러 장 첨부하기</a:t>
            </a:r>
            <a:endParaRPr/>
          </a:p>
        </p:txBody>
      </p:sp>
      <p:pic>
        <p:nvPicPr>
          <p:cNvPr descr="C:\Users\kosta\Desktop\222.PNG" id="1350" name="Google Shape;1350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6762" y="1725612"/>
            <a:ext cx="56134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6762" y="4221162"/>
            <a:ext cx="68484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87"/>
          <p:cNvSpPr/>
          <p:nvPr/>
        </p:nvSpPr>
        <p:spPr>
          <a:xfrm>
            <a:off x="4576762" y="1790700"/>
            <a:ext cx="5807075" cy="20510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p87"/>
          <p:cNvSpPr txBox="1"/>
          <p:nvPr/>
        </p:nvSpPr>
        <p:spPr>
          <a:xfrm>
            <a:off x="6737350" y="3870325"/>
            <a:ext cx="3549650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스마트 에디터 활용한 글쓰기 구현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88"/>
          <p:cNvPicPr preferRelativeResize="0"/>
          <p:nvPr/>
        </p:nvPicPr>
        <p:blipFill rotWithShape="1">
          <a:blip r:embed="rId3">
            <a:alphaModFix/>
          </a:blip>
          <a:srcRect b="68216" l="0" r="17030" t="7127"/>
          <a:stretch/>
        </p:blipFill>
        <p:spPr>
          <a:xfrm>
            <a:off x="192087" y="1689100"/>
            <a:ext cx="6108700" cy="453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88"/>
          <p:cNvPicPr preferRelativeResize="0"/>
          <p:nvPr/>
        </p:nvPicPr>
        <p:blipFill rotWithShape="1">
          <a:blip r:embed="rId3">
            <a:alphaModFix/>
          </a:blip>
          <a:srcRect b="42771" l="0" r="17030" t="31781"/>
          <a:stretch/>
        </p:blipFill>
        <p:spPr>
          <a:xfrm>
            <a:off x="6196012" y="1773237"/>
            <a:ext cx="6108700" cy="467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361" name="Google Shape;136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362" name="Google Shape;1362;p88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88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364" name="Google Shape;1364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88"/>
          <p:cNvSpPr/>
          <p:nvPr/>
        </p:nvSpPr>
        <p:spPr>
          <a:xfrm>
            <a:off x="5205412" y="219075"/>
            <a:ext cx="1098550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22.PNG" id="1366" name="Google Shape;1366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4050" y="977900"/>
            <a:ext cx="1227137" cy="3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88"/>
          <p:cNvSpPr txBox="1"/>
          <p:nvPr/>
        </p:nvSpPr>
        <p:spPr>
          <a:xfrm>
            <a:off x="614362" y="3716337"/>
            <a:ext cx="2528887" cy="151288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8" name="Google Shape;1368;p88"/>
          <p:cNvSpPr txBox="1"/>
          <p:nvPr/>
        </p:nvSpPr>
        <p:spPr>
          <a:xfrm>
            <a:off x="3246437" y="3719512"/>
            <a:ext cx="2166937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파일의 대한 검증</a:t>
            </a:r>
            <a:endParaRPr/>
          </a:p>
        </p:txBody>
      </p:sp>
      <p:sp>
        <p:nvSpPr>
          <p:cNvPr id="1369" name="Google Shape;1369;p88"/>
          <p:cNvSpPr txBox="1"/>
          <p:nvPr/>
        </p:nvSpPr>
        <p:spPr>
          <a:xfrm>
            <a:off x="6899275" y="2205037"/>
            <a:ext cx="4884737" cy="230346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0" name="Google Shape;1370;p88"/>
          <p:cNvSpPr txBox="1"/>
          <p:nvPr/>
        </p:nvSpPr>
        <p:spPr>
          <a:xfrm>
            <a:off x="919162" y="5734050"/>
            <a:ext cx="5276850" cy="4143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1" name="Google Shape;1371;p88"/>
          <p:cNvSpPr txBox="1"/>
          <p:nvPr/>
        </p:nvSpPr>
        <p:spPr>
          <a:xfrm>
            <a:off x="4387850" y="5432425"/>
            <a:ext cx="1808162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파일 저장 경로</a:t>
            </a:r>
            <a:endParaRPr/>
          </a:p>
        </p:txBody>
      </p:sp>
      <p:sp>
        <p:nvSpPr>
          <p:cNvPr id="1372" name="Google Shape;1372;p88"/>
          <p:cNvSpPr txBox="1"/>
          <p:nvPr/>
        </p:nvSpPr>
        <p:spPr>
          <a:xfrm>
            <a:off x="7877175" y="3881437"/>
            <a:ext cx="4332287" cy="52228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Request의 inputStream으로 받은 파일을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OutputStream으로 지정한 서버경로에 파일을 저장</a:t>
            </a:r>
            <a:endParaRPr/>
          </a:p>
        </p:txBody>
      </p:sp>
      <p:sp>
        <p:nvSpPr>
          <p:cNvPr id="1373" name="Google Shape;1373;p88"/>
          <p:cNvSpPr txBox="1"/>
          <p:nvPr/>
        </p:nvSpPr>
        <p:spPr>
          <a:xfrm>
            <a:off x="6899275" y="4643437"/>
            <a:ext cx="4884737" cy="1162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4" name="Google Shape;1374;p88"/>
          <p:cNvSpPr txBox="1"/>
          <p:nvPr/>
        </p:nvSpPr>
        <p:spPr>
          <a:xfrm>
            <a:off x="8186737" y="5824537"/>
            <a:ext cx="3597275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경로를 다시 response을 통해 출력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379" name="Google Shape;13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380" name="Google Shape;1380;p89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9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382" name="Google Shape;1382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89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665.PNG" id="1384" name="Google Shape;1384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0987" y="1008062"/>
            <a:ext cx="1577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0150" y="2636837"/>
            <a:ext cx="30480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11675" y="1725612"/>
            <a:ext cx="55530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89"/>
          <p:cNvSpPr txBox="1"/>
          <p:nvPr/>
        </p:nvSpPr>
        <p:spPr>
          <a:xfrm>
            <a:off x="7494587" y="2066925"/>
            <a:ext cx="3382962" cy="5238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폼 컨트롤러에서 request Scope에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카테고리DB를 담아서 보냄</a:t>
            </a:r>
            <a:endParaRPr/>
          </a:p>
        </p:txBody>
      </p:sp>
      <p:pic>
        <p:nvPicPr>
          <p:cNvPr id="1388" name="Google Shape;1388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1675" y="2741612"/>
            <a:ext cx="7280275" cy="3062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89"/>
          <p:cNvSpPr txBox="1"/>
          <p:nvPr/>
        </p:nvSpPr>
        <p:spPr>
          <a:xfrm>
            <a:off x="8518525" y="3778250"/>
            <a:ext cx="2882900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C태그 활용하여 카테고리 값 호출</a:t>
            </a:r>
            <a:endParaRPr/>
          </a:p>
        </p:txBody>
      </p:sp>
      <p:cxnSp>
        <p:nvCxnSpPr>
          <p:cNvPr id="1390" name="Google Shape;1390;p89"/>
          <p:cNvCxnSpPr/>
          <p:nvPr/>
        </p:nvCxnSpPr>
        <p:spPr>
          <a:xfrm>
            <a:off x="6743700" y="2220912"/>
            <a:ext cx="1439862" cy="113665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391" name="Google Shape;1391;p89"/>
          <p:cNvSpPr txBox="1"/>
          <p:nvPr/>
        </p:nvSpPr>
        <p:spPr>
          <a:xfrm>
            <a:off x="8518525" y="4821237"/>
            <a:ext cx="3432175" cy="954087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EL문을 활용해서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InterCeptor로 인해서 페이지가 다시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호출 되었을 시 처음에 선택했던 옵션을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Option태그 속성을 통해 다시 Select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/>
        </p:nvSpPr>
        <p:spPr>
          <a:xfrm>
            <a:off x="-4762" y="6383337"/>
            <a:ext cx="12196763" cy="474662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p9"/>
          <p:cNvGraphicFramePr/>
          <p:nvPr/>
        </p:nvGraphicFramePr>
        <p:xfrm>
          <a:off x="2424112" y="19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{DEA9A8A5-91C4-400A-935B-E140E66C8EB6}</a:tableStyleId>
              </a:tblPr>
              <a:tblGrid>
                <a:gridCol w="2017700"/>
                <a:gridCol w="882650"/>
                <a:gridCol w="944550"/>
                <a:gridCol w="3762375"/>
              </a:tblGrid>
              <a:tr h="3206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TPPROJECT</a:t>
                      </a:r>
                      <a:endParaRPr/>
                    </a:p>
                  </a:txBody>
                  <a:tcPr marT="7625" marB="0" marR="7625" marL="7625" anchor="ctr">
                    <a:lnT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1905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(프로젝트 관련 정보 테이블)</a:t>
                      </a:r>
                      <a:endParaRPr/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용도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tppId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아이디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tppTitle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제목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tppProjectContent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프로텍트 내용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tppWriter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 아이디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tppWriteDate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 및 수정 일자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tppTotalAmount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number(30)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default(0),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펀딩 된 금액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tppTargetAmount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number(30)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펀딩 목표 금액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tppFundingStartDate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펀딩 시작날짜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tppFundingLastDate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펀딩 마감날짜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tppFunderNum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number(20)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default(0),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펀딩 된 수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tppState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varchar2(4)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default('a'),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상태(A(저장),B(승인요청),O(승인완료),X(승인거부),E(펀딩종료),Z(승인종료)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tppAdminMessage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varchar2(200),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메시지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tppMainImg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메인 이미지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22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tppCategory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varchar2(20)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카테고리</a:t>
                      </a:r>
                      <a:endParaRPr/>
                    </a:p>
                  </a:txBody>
                  <a:tcPr marT="7625" marB="0" marR="7625" marL="7625" anchor="ctr">
                    <a:lnB cap="flat" cmpd="sng" w="127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" name="Google Shape;245;p9"/>
          <p:cNvSpPr txBox="1"/>
          <p:nvPr/>
        </p:nvSpPr>
        <p:spPr>
          <a:xfrm>
            <a:off x="-4762" y="765175"/>
            <a:ext cx="12196763" cy="762000"/>
          </a:xfrm>
          <a:prstGeom prst="rect">
            <a:avLst/>
          </a:prstGeom>
          <a:solidFill>
            <a:srgbClr val="34495E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838200" y="939800"/>
            <a:ext cx="10515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endParaRPr/>
          </a:p>
        </p:txBody>
      </p:sp>
      <p:pic>
        <p:nvPicPr>
          <p:cNvPr descr="C:\Users\kosta\Desktop\11.PNG" id="247" name="Google Shape;247;p9"/>
          <p:cNvPicPr preferRelativeResize="0"/>
          <p:nvPr/>
        </p:nvPicPr>
        <p:blipFill rotWithShape="1">
          <a:blip r:embed="rId3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0400" y="2146300"/>
            <a:ext cx="6164262" cy="3614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397" name="Google Shape;139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398" name="Google Shape;1398;p90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90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00" name="Google Shape;1400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90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665.PNG" id="1402" name="Google Shape;1402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0987" y="1008062"/>
            <a:ext cx="15779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90"/>
          <p:cNvSpPr txBox="1"/>
          <p:nvPr/>
        </p:nvSpPr>
        <p:spPr>
          <a:xfrm>
            <a:off x="9170987" y="5265737"/>
            <a:ext cx="2768600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마감일이 시작일 보다 빠를 경우</a:t>
            </a:r>
            <a:endParaRPr/>
          </a:p>
        </p:txBody>
      </p:sp>
      <p:sp>
        <p:nvSpPr>
          <p:cNvPr id="1404" name="Google Shape;1404;p90"/>
          <p:cNvSpPr txBox="1"/>
          <p:nvPr/>
        </p:nvSpPr>
        <p:spPr>
          <a:xfrm>
            <a:off x="9169400" y="4632325"/>
            <a:ext cx="3011487" cy="307975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시작일이 오늘 날짜보다 빠를 경우</a:t>
            </a:r>
            <a:endParaRPr/>
          </a:p>
        </p:txBody>
      </p:sp>
      <p:pic>
        <p:nvPicPr>
          <p:cNvPr id="1405" name="Google Shape;1405;p90"/>
          <p:cNvPicPr preferRelativeResize="0"/>
          <p:nvPr/>
        </p:nvPicPr>
        <p:blipFill rotWithShape="1">
          <a:blip r:embed="rId8">
            <a:alphaModFix/>
          </a:blip>
          <a:srcRect b="0" l="0" r="0" t="65480"/>
          <a:stretch/>
        </p:blipFill>
        <p:spPr>
          <a:xfrm>
            <a:off x="317500" y="3167062"/>
            <a:ext cx="5221287" cy="20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90"/>
          <p:cNvSpPr/>
          <p:nvPr/>
        </p:nvSpPr>
        <p:spPr>
          <a:xfrm>
            <a:off x="2693987" y="2644775"/>
            <a:ext cx="66675" cy="666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7" name="Google Shape;1407;p90"/>
          <p:cNvSpPr/>
          <p:nvPr/>
        </p:nvSpPr>
        <p:spPr>
          <a:xfrm>
            <a:off x="2693987" y="2784475"/>
            <a:ext cx="66675" cy="666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8" name="Google Shape;1408;p90"/>
          <p:cNvSpPr/>
          <p:nvPr/>
        </p:nvSpPr>
        <p:spPr>
          <a:xfrm>
            <a:off x="2693987" y="2936875"/>
            <a:ext cx="66675" cy="666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9" name="Google Shape;1409;p90"/>
          <p:cNvSpPr txBox="1"/>
          <p:nvPr/>
        </p:nvSpPr>
        <p:spPr>
          <a:xfrm>
            <a:off x="133350" y="1785937"/>
            <a:ext cx="53435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en-US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폼 Validator 처리(시작일/마감일/금액/내용)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414" name="Google Shape;141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15" name="Google Shape;1415;p91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91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17" name="Google Shape;141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91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9" name="Google Shape;1419;p91"/>
          <p:cNvSpPr txBox="1"/>
          <p:nvPr>
            <p:ph idx="1" type="body"/>
          </p:nvPr>
        </p:nvSpPr>
        <p:spPr>
          <a:xfrm>
            <a:off x="831850" y="4589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sz="2400">
              <a:solidFill>
                <a:srgbClr val="888888"/>
              </a:solidFill>
            </a:endParaRPr>
          </a:p>
        </p:txBody>
      </p:sp>
      <p:sp>
        <p:nvSpPr>
          <p:cNvPr id="1420" name="Google Shape;1420;p91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0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둘러보기</a:t>
            </a:r>
            <a:endParaRPr/>
          </a:p>
        </p:txBody>
      </p:sp>
      <p:pic>
        <p:nvPicPr>
          <p:cNvPr descr="C:\Users\kosta\Desktop\665.PNG" id="1421" name="Google Shape;1421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0987" y="1008062"/>
            <a:ext cx="15779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2"/>
          <p:cNvSpPr txBox="1"/>
          <p:nvPr/>
        </p:nvSpPr>
        <p:spPr>
          <a:xfrm>
            <a:off x="3024187" y="1863725"/>
            <a:ext cx="5864225" cy="29638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427" name="Google Shape;142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28" name="Google Shape;1428;p92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92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30" name="Google Shape;143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92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2" name="Google Shape;1432;p92"/>
          <p:cNvSpPr txBox="1"/>
          <p:nvPr>
            <p:ph idx="1" type="body"/>
          </p:nvPr>
        </p:nvSpPr>
        <p:spPr>
          <a:xfrm>
            <a:off x="831850" y="5002212"/>
            <a:ext cx="10515600" cy="108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둘러보기에 마우스를 올리거나 클릭시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카테고리가 나와 뿌려줍니다.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7665.PNG" id="1433" name="Google Shape;143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5387" y="2101850"/>
            <a:ext cx="4457700" cy="249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4" name="Google Shape;1434;p92"/>
          <p:cNvCxnSpPr/>
          <p:nvPr/>
        </p:nvCxnSpPr>
        <p:spPr>
          <a:xfrm flipH="1">
            <a:off x="5503862" y="519112"/>
            <a:ext cx="1552575" cy="148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1435" name="Google Shape;1435;p92"/>
          <p:cNvSpPr/>
          <p:nvPr/>
        </p:nvSpPr>
        <p:spPr>
          <a:xfrm>
            <a:off x="3595687" y="2022475"/>
            <a:ext cx="4730750" cy="2636837"/>
          </a:xfrm>
          <a:prstGeom prst="roundRect">
            <a:avLst>
              <a:gd fmla="val 150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665.PNG" id="1436" name="Google Shape;1436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0987" y="1008062"/>
            <a:ext cx="15779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92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둘러보기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3"/>
          <p:cNvSpPr txBox="1"/>
          <p:nvPr/>
        </p:nvSpPr>
        <p:spPr>
          <a:xfrm>
            <a:off x="1960562" y="2057400"/>
            <a:ext cx="8221662" cy="331470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443" name="Google Shape;144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44" name="Google Shape;1444;p93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3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46" name="Google Shape;144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93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.PNG" id="1448" name="Google Shape;1448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4900" y="2328862"/>
            <a:ext cx="7391400" cy="271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93"/>
          <p:cNvSpPr txBox="1"/>
          <p:nvPr>
            <p:ph idx="1" type="body"/>
          </p:nvPr>
        </p:nvSpPr>
        <p:spPr>
          <a:xfrm>
            <a:off x="831850" y="5416550"/>
            <a:ext cx="105156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선택된 카테고리에 있는 프로젝트 목록들을 뿌려 줍니다.</a:t>
            </a:r>
            <a:endParaRPr/>
          </a:p>
        </p:txBody>
      </p:sp>
      <p:sp>
        <p:nvSpPr>
          <p:cNvPr id="1450" name="Google Shape;1450;p93"/>
          <p:cNvSpPr/>
          <p:nvPr/>
        </p:nvSpPr>
        <p:spPr>
          <a:xfrm>
            <a:off x="8555037" y="2452687"/>
            <a:ext cx="676275" cy="12842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1" name="Google Shape;1451;p93"/>
          <p:cNvCxnSpPr/>
          <p:nvPr/>
        </p:nvCxnSpPr>
        <p:spPr>
          <a:xfrm flipH="1">
            <a:off x="6778625" y="3095625"/>
            <a:ext cx="1776412" cy="1746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descr="C:\Users\kosta\Desktop\665.PNG" id="1452" name="Google Shape;1452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0987" y="1008062"/>
            <a:ext cx="15779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93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카테고리별 보기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4"/>
          <p:cNvSpPr txBox="1"/>
          <p:nvPr/>
        </p:nvSpPr>
        <p:spPr>
          <a:xfrm>
            <a:off x="1063625" y="2390775"/>
            <a:ext cx="2163762" cy="230505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459" name="Google Shape;145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60" name="Google Shape;1460;p94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94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62" name="Google Shape;1462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94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22222.PNG" id="1464" name="Google Shape;1464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3937" y="1685925"/>
            <a:ext cx="6429375" cy="3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94"/>
          <p:cNvSpPr/>
          <p:nvPr/>
        </p:nvSpPr>
        <p:spPr>
          <a:xfrm>
            <a:off x="3675062" y="2989262"/>
            <a:ext cx="782637" cy="827087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6" name="Google Shape;1466;p94"/>
          <p:cNvSpPr txBox="1"/>
          <p:nvPr/>
        </p:nvSpPr>
        <p:spPr>
          <a:xfrm>
            <a:off x="0" y="5389562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프로젝트에 마우스를 올리면 보기와 같이 2개의 선택권이 나오고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Zoom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클릭시 보기처럼 메인 이미지가 확대되어 보여집니다</a:t>
            </a:r>
            <a:endParaRPr/>
          </a:p>
        </p:txBody>
      </p:sp>
      <p:pic>
        <p:nvPicPr>
          <p:cNvPr descr="C:\Users\kosta\Desktop\54554.PNG" id="1467" name="Google Shape;1467;p94"/>
          <p:cNvPicPr preferRelativeResize="0"/>
          <p:nvPr/>
        </p:nvPicPr>
        <p:blipFill rotWithShape="1">
          <a:blip r:embed="rId7">
            <a:alphaModFix/>
          </a:blip>
          <a:srcRect b="0" l="3943" r="0" t="2389"/>
          <a:stretch/>
        </p:blipFill>
        <p:spPr>
          <a:xfrm>
            <a:off x="1169987" y="2487612"/>
            <a:ext cx="1962150" cy="2106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665.PNG" id="1468" name="Google Shape;1468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70987" y="1008062"/>
            <a:ext cx="15779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94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확대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95"/>
          <p:cNvSpPr txBox="1"/>
          <p:nvPr/>
        </p:nvSpPr>
        <p:spPr>
          <a:xfrm>
            <a:off x="1635125" y="2390775"/>
            <a:ext cx="2163762" cy="23479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95"/>
          <p:cNvSpPr txBox="1"/>
          <p:nvPr/>
        </p:nvSpPr>
        <p:spPr>
          <a:xfrm>
            <a:off x="5372100" y="1565275"/>
            <a:ext cx="5170487" cy="42465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4545.PNG" id="1476" name="Google Shape;14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075" y="2500312"/>
            <a:ext cx="1958975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477" name="Google Shape;147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78" name="Google Shape;1478;p95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95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80" name="Google Shape;14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95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95"/>
          <p:cNvSpPr/>
          <p:nvPr/>
        </p:nvSpPr>
        <p:spPr>
          <a:xfrm>
            <a:off x="4184650" y="2989262"/>
            <a:ext cx="782637" cy="827087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95"/>
          <p:cNvSpPr txBox="1"/>
          <p:nvPr/>
        </p:nvSpPr>
        <p:spPr>
          <a:xfrm>
            <a:off x="0" y="5835650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Details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클릭시 해당 프로젝트의 상세보기 페이지로 이동합니다</a:t>
            </a:r>
            <a:endParaRPr/>
          </a:p>
        </p:txBody>
      </p:sp>
      <p:pic>
        <p:nvPicPr>
          <p:cNvPr descr="C:\Users\kosta\Desktop\7676.PNG" id="1484" name="Google Shape;14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9412" y="1627187"/>
            <a:ext cx="5010150" cy="410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5623.PNG" id="1485" name="Google Shape;1485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2275" y="952500"/>
            <a:ext cx="144780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95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상세보기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96"/>
          <p:cNvSpPr txBox="1"/>
          <p:nvPr/>
        </p:nvSpPr>
        <p:spPr>
          <a:xfrm>
            <a:off x="6788150" y="3806825"/>
            <a:ext cx="4756150" cy="1689100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2" name="Google Shape;1492;p96"/>
          <p:cNvSpPr txBox="1"/>
          <p:nvPr/>
        </p:nvSpPr>
        <p:spPr>
          <a:xfrm>
            <a:off x="6788150" y="1881187"/>
            <a:ext cx="3578225" cy="177641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3" name="Google Shape;1493;p96"/>
          <p:cNvSpPr txBox="1"/>
          <p:nvPr/>
        </p:nvSpPr>
        <p:spPr>
          <a:xfrm>
            <a:off x="342900" y="1652587"/>
            <a:ext cx="5170487" cy="4246562"/>
          </a:xfrm>
          <a:prstGeom prst="rect">
            <a:avLst/>
          </a:prstGeom>
          <a:solidFill>
            <a:srgbClr val="0D0D0D">
              <a:alpha val="59607"/>
            </a:srgbClr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11.PNG" id="1494" name="Google Shape;149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495" name="Google Shape;1495;p96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96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497" name="Google Shape;1497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96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623.PNG" id="1499" name="Google Shape;1499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12275" y="952500"/>
            <a:ext cx="144780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7676.PNG" id="1500" name="Google Shape;1500;p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687" y="1714500"/>
            <a:ext cx="5010150" cy="4103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96"/>
          <p:cNvSpPr/>
          <p:nvPr/>
        </p:nvSpPr>
        <p:spPr>
          <a:xfrm>
            <a:off x="3613150" y="4149725"/>
            <a:ext cx="1724025" cy="5365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09.PNG" id="1502" name="Google Shape;1502;p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27862" y="2035175"/>
            <a:ext cx="3154362" cy="1417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34.PNG" id="1503" name="Google Shape;1503;p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75475" y="3987800"/>
            <a:ext cx="4405312" cy="13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96"/>
          <p:cNvSpPr/>
          <p:nvPr/>
        </p:nvSpPr>
        <p:spPr>
          <a:xfrm>
            <a:off x="5873750" y="3262312"/>
            <a:ext cx="606425" cy="931862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96"/>
          <p:cNvSpPr txBox="1"/>
          <p:nvPr/>
        </p:nvSpPr>
        <p:spPr>
          <a:xfrm>
            <a:off x="0" y="5897562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Funding</a:t>
            </a: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클릭 시 해당 프로젝트 결제 페이지로 이동됩니다.</a:t>
            </a:r>
            <a:endParaRPr/>
          </a:p>
        </p:txBody>
      </p:sp>
      <p:sp>
        <p:nvSpPr>
          <p:cNvPr id="1506" name="Google Shape;1506;p96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                                                          투자 하기    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11.PNG" id="1511" name="Google Shape;151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512" name="Google Shape;1512;p97"/>
          <p:cNvPicPr preferRelativeResize="0"/>
          <p:nvPr/>
        </p:nvPicPr>
        <p:blipFill rotWithShape="1">
          <a:blip r:embed="rId4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97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514" name="Google Shape;151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97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623.PNG" id="1516" name="Google Shape;1516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12275" y="952500"/>
            <a:ext cx="1447800" cy="36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7" name="Google Shape;1517;p97"/>
          <p:cNvGrpSpPr/>
          <p:nvPr/>
        </p:nvGrpSpPr>
        <p:grpSpPr>
          <a:xfrm>
            <a:off x="452437" y="2911475"/>
            <a:ext cx="3578225" cy="1776412"/>
            <a:chOff x="452966" y="2366541"/>
            <a:chExt cx="3578467" cy="1775801"/>
          </a:xfrm>
        </p:grpSpPr>
        <p:sp>
          <p:nvSpPr>
            <p:cNvPr id="1518" name="Google Shape;1518;p97"/>
            <p:cNvSpPr txBox="1"/>
            <p:nvPr/>
          </p:nvSpPr>
          <p:spPr>
            <a:xfrm>
              <a:off x="452966" y="2366541"/>
              <a:ext cx="3578467" cy="1775801"/>
            </a:xfrm>
            <a:prstGeom prst="rect">
              <a:avLst/>
            </a:prstGeom>
            <a:solidFill>
              <a:srgbClr val="0D0D0D">
                <a:alpha val="59607"/>
              </a:srgbClr>
            </a:solidFill>
            <a:ln cap="flat" cmpd="sng" w="12700">
              <a:solidFill>
                <a:srgbClr val="4171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:\Users\kosta\Desktop\09.PNG" id="1519" name="Google Shape;1519;p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8032" y="2530745"/>
              <a:ext cx="3154363" cy="1417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0" name="Google Shape;1520;p97"/>
          <p:cNvSpPr/>
          <p:nvPr/>
        </p:nvSpPr>
        <p:spPr>
          <a:xfrm>
            <a:off x="4451350" y="3402012"/>
            <a:ext cx="608012" cy="931862"/>
          </a:xfrm>
          <a:prstGeom prst="rightArrow">
            <a:avLst>
              <a:gd fmla="val 108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1" name="Google Shape;1521;p97"/>
          <p:cNvSpPr txBox="1"/>
          <p:nvPr/>
        </p:nvSpPr>
        <p:spPr>
          <a:xfrm>
            <a:off x="0" y="5897562"/>
            <a:ext cx="1219200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0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버튼을 클릭 시 결제창으로 이동됩니다.</a:t>
            </a:r>
            <a:endParaRPr/>
          </a:p>
        </p:txBody>
      </p:sp>
      <p:pic>
        <p:nvPicPr>
          <p:cNvPr descr="C:\Users\kosta\Desktop\4343.PNG" id="1522" name="Google Shape;1522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6250" y="1697037"/>
            <a:ext cx="6022975" cy="41227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97"/>
          <p:cNvSpPr txBox="1"/>
          <p:nvPr/>
        </p:nvSpPr>
        <p:spPr>
          <a:xfrm>
            <a:off x="0" y="1520825"/>
            <a:ext cx="12192000" cy="75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하기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25" y="1989137"/>
            <a:ext cx="2563812" cy="3686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:\Users\kosta\Desktop\11.PNG" id="1529" name="Google Shape;15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2.PNG" id="1530" name="Google Shape;1530;p98"/>
          <p:cNvPicPr preferRelativeResize="0"/>
          <p:nvPr/>
        </p:nvPicPr>
        <p:blipFill rotWithShape="1">
          <a:blip r:embed="rId5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98"/>
          <p:cNvSpPr txBox="1"/>
          <p:nvPr/>
        </p:nvSpPr>
        <p:spPr>
          <a:xfrm>
            <a:off x="10383837" y="228600"/>
            <a:ext cx="457200" cy="290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4.PNG" id="1532" name="Google Shape;1532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3312" y="147637"/>
            <a:ext cx="5611812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98"/>
          <p:cNvSpPr txBox="1"/>
          <p:nvPr/>
        </p:nvSpPr>
        <p:spPr>
          <a:xfrm>
            <a:off x="119062" y="1673225"/>
            <a:ext cx="3673475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0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요청 시 결제모듈 호출페이지로 전환</a:t>
            </a:r>
            <a:endParaRPr/>
          </a:p>
        </p:txBody>
      </p:sp>
      <p:sp>
        <p:nvSpPr>
          <p:cNvPr id="1534" name="Google Shape;1534;p98"/>
          <p:cNvSpPr/>
          <p:nvPr/>
        </p:nvSpPr>
        <p:spPr>
          <a:xfrm>
            <a:off x="6435725" y="219075"/>
            <a:ext cx="1239837" cy="30003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kosta\Desktop\5623.PNG" id="1535" name="Google Shape;1535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12275" y="952500"/>
            <a:ext cx="144780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9512" y="1989137"/>
            <a:ext cx="3465512" cy="20081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37" name="Google Shape;1537;p98"/>
          <p:cNvSpPr txBox="1"/>
          <p:nvPr/>
        </p:nvSpPr>
        <p:spPr>
          <a:xfrm>
            <a:off x="3719512" y="1673225"/>
            <a:ext cx="3600450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0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결제모듈 호출 및 결과 페이지 요청</a:t>
            </a:r>
            <a:endParaRPr/>
          </a:p>
        </p:txBody>
      </p:sp>
      <p:sp>
        <p:nvSpPr>
          <p:cNvPr id="1538" name="Google Shape;1538;p98"/>
          <p:cNvSpPr txBox="1"/>
          <p:nvPr/>
        </p:nvSpPr>
        <p:spPr>
          <a:xfrm>
            <a:off x="3619500" y="4645025"/>
            <a:ext cx="3240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0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결과 컨트롤러 호출</a:t>
            </a:r>
            <a:endParaRPr/>
          </a:p>
        </p:txBody>
      </p:sp>
      <p:pic>
        <p:nvPicPr>
          <p:cNvPr id="1539" name="Google Shape;1539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5562" y="1989137"/>
            <a:ext cx="4075112" cy="2987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40" name="Google Shape;1540;p98"/>
          <p:cNvSpPr txBox="1"/>
          <p:nvPr/>
        </p:nvSpPr>
        <p:spPr>
          <a:xfrm>
            <a:off x="7691437" y="1673225"/>
            <a:ext cx="3949700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0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결과 컨트롤러에서 성공 시 DB 저장</a:t>
            </a:r>
            <a:endParaRPr/>
          </a:p>
        </p:txBody>
      </p:sp>
      <p:sp>
        <p:nvSpPr>
          <p:cNvPr id="1541" name="Google Shape;1541;p98"/>
          <p:cNvSpPr/>
          <p:nvPr/>
        </p:nvSpPr>
        <p:spPr>
          <a:xfrm>
            <a:off x="3195637" y="2924175"/>
            <a:ext cx="423862" cy="288925"/>
          </a:xfrm>
          <a:prstGeom prst="rightArrow">
            <a:avLst>
              <a:gd fmla="val 14238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2" name="Google Shape;1542;p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19512" y="4941887"/>
            <a:ext cx="2001837" cy="12842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43" name="Google Shape;1543;p98"/>
          <p:cNvSpPr/>
          <p:nvPr/>
        </p:nvSpPr>
        <p:spPr>
          <a:xfrm>
            <a:off x="6435725" y="4645025"/>
            <a:ext cx="884237" cy="288925"/>
          </a:xfrm>
          <a:prstGeom prst="rightArrow">
            <a:avLst>
              <a:gd fmla="val 18071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4" name="Google Shape;1544;p98"/>
          <p:cNvSpPr/>
          <p:nvPr/>
        </p:nvSpPr>
        <p:spPr>
          <a:xfrm rot="5400000">
            <a:off x="4836318" y="4226718"/>
            <a:ext cx="441325" cy="287337"/>
          </a:xfrm>
          <a:prstGeom prst="rightArrow">
            <a:avLst>
              <a:gd fmla="val 14568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5" name="Google Shape;1545;p98"/>
          <p:cNvSpPr txBox="1"/>
          <p:nvPr/>
        </p:nvSpPr>
        <p:spPr>
          <a:xfrm>
            <a:off x="6240462" y="5518150"/>
            <a:ext cx="567372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0" i="0" lang="en-US" sz="16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PG사의 ActiveX(exe)이용: javascript를 통한 모듈 호출로 인해 컨트롤러 대신 jsp페이지에서 데이터 처리 및 페이지 전환.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osta\Desktop\2.PNG" id="1550" name="Google Shape;1550;p99"/>
          <p:cNvPicPr preferRelativeResize="0"/>
          <p:nvPr/>
        </p:nvPicPr>
        <p:blipFill rotWithShape="1">
          <a:blip r:embed="rId3">
            <a:alphaModFix/>
          </a:blip>
          <a:srcRect b="0" l="1077" r="0" t="0"/>
          <a:stretch/>
        </p:blipFill>
        <p:spPr>
          <a:xfrm>
            <a:off x="0" y="6383337"/>
            <a:ext cx="12192000" cy="4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551" name="Google Shape;155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" y="114300"/>
            <a:ext cx="12190411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osta\Desktop\11.PNG" id="1552" name="Google Shape;1552;p99"/>
          <p:cNvPicPr preferRelativeResize="0"/>
          <p:nvPr/>
        </p:nvPicPr>
        <p:blipFill rotWithShape="1">
          <a:blip r:embed="rId4">
            <a:alphaModFix/>
          </a:blip>
          <a:srcRect b="64366" l="8064" r="8558" t="0"/>
          <a:stretch/>
        </p:blipFill>
        <p:spPr>
          <a:xfrm>
            <a:off x="984250" y="114300"/>
            <a:ext cx="10164762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99"/>
          <p:cNvSpPr/>
          <p:nvPr/>
        </p:nvSpPr>
        <p:spPr>
          <a:xfrm>
            <a:off x="8572500" y="6427787"/>
            <a:ext cx="1195387" cy="3857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99"/>
          <p:cNvSpPr txBox="1"/>
          <p:nvPr/>
        </p:nvSpPr>
        <p:spPr>
          <a:xfrm>
            <a:off x="0" y="3182937"/>
            <a:ext cx="12192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i="0" lang="en-US" sz="6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공유하기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2015-07-08T06:25:40Z</dcterms:created>
  <dc:creator>SangGuk Lee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